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3"/>
  </p:notesMasterIdLst>
  <p:sldIdLst>
    <p:sldId id="256" r:id="rId2"/>
    <p:sldId id="327" r:id="rId3"/>
    <p:sldId id="329" r:id="rId4"/>
    <p:sldId id="328" r:id="rId5"/>
    <p:sldId id="330" r:id="rId6"/>
    <p:sldId id="331" r:id="rId7"/>
    <p:sldId id="332" r:id="rId8"/>
    <p:sldId id="333" r:id="rId9"/>
    <p:sldId id="444" r:id="rId10"/>
    <p:sldId id="335" r:id="rId11"/>
    <p:sldId id="391" r:id="rId12"/>
    <p:sldId id="392" r:id="rId13"/>
    <p:sldId id="405" r:id="rId14"/>
    <p:sldId id="406" r:id="rId15"/>
    <p:sldId id="407" r:id="rId16"/>
    <p:sldId id="445" r:id="rId17"/>
    <p:sldId id="395" r:id="rId18"/>
    <p:sldId id="398" r:id="rId19"/>
    <p:sldId id="399" r:id="rId20"/>
    <p:sldId id="400" r:id="rId21"/>
    <p:sldId id="408" r:id="rId22"/>
    <p:sldId id="409" r:id="rId23"/>
    <p:sldId id="41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9" r:id="rId32"/>
    <p:sldId id="350" r:id="rId33"/>
    <p:sldId id="351" r:id="rId34"/>
    <p:sldId id="352" r:id="rId35"/>
    <p:sldId id="353" r:id="rId36"/>
    <p:sldId id="354" r:id="rId37"/>
    <p:sldId id="385" r:id="rId38"/>
    <p:sldId id="355" r:id="rId39"/>
    <p:sldId id="356" r:id="rId40"/>
    <p:sldId id="386" r:id="rId41"/>
    <p:sldId id="357" r:id="rId42"/>
    <p:sldId id="358" r:id="rId43"/>
    <p:sldId id="359" r:id="rId44"/>
    <p:sldId id="411" r:id="rId45"/>
    <p:sldId id="360" r:id="rId46"/>
    <p:sldId id="361" r:id="rId47"/>
    <p:sldId id="365" r:id="rId48"/>
    <p:sldId id="443" r:id="rId49"/>
    <p:sldId id="415" r:id="rId50"/>
    <p:sldId id="414" r:id="rId51"/>
    <p:sldId id="441" r:id="rId52"/>
    <p:sldId id="412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38" r:id="rId64"/>
    <p:sldId id="426" r:id="rId65"/>
    <p:sldId id="427" r:id="rId66"/>
    <p:sldId id="428" r:id="rId67"/>
    <p:sldId id="369" r:id="rId68"/>
    <p:sldId id="368" r:id="rId69"/>
    <p:sldId id="431" r:id="rId70"/>
    <p:sldId id="432" r:id="rId71"/>
    <p:sldId id="433" r:id="rId72"/>
    <p:sldId id="439" r:id="rId73"/>
    <p:sldId id="436" r:id="rId74"/>
    <p:sldId id="437" r:id="rId75"/>
    <p:sldId id="434" r:id="rId76"/>
    <p:sldId id="435" r:id="rId77"/>
    <p:sldId id="370" r:id="rId78"/>
    <p:sldId id="371" r:id="rId79"/>
    <p:sldId id="372" r:id="rId80"/>
    <p:sldId id="374" r:id="rId81"/>
    <p:sldId id="377" r:id="rId82"/>
    <p:sldId id="440" r:id="rId83"/>
    <p:sldId id="375" r:id="rId84"/>
    <p:sldId id="376" r:id="rId85"/>
    <p:sldId id="378" r:id="rId86"/>
    <p:sldId id="380" r:id="rId87"/>
    <p:sldId id="381" r:id="rId88"/>
    <p:sldId id="387" r:id="rId89"/>
    <p:sldId id="396" r:id="rId90"/>
    <p:sldId id="397" r:id="rId91"/>
    <p:sldId id="382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80130" autoAdjust="0"/>
  </p:normalViewPr>
  <p:slideViewPr>
    <p:cSldViewPr>
      <p:cViewPr varScale="1">
        <p:scale>
          <a:sx n="131" d="100"/>
          <a:sy n="131" d="100"/>
        </p:scale>
        <p:origin x="84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2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Concept: </a:t>
            </a:r>
          </a:p>
          <a:p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K vector for ray representation</a:t>
            </a:r>
          </a:p>
          <a:p>
            <a:pPr marL="228600" indent="-228600">
              <a:buAutoNum type="arabicPeriod"/>
            </a:pPr>
            <a:r>
              <a:rPr lang="en-US" altLang="zh-CN" dirty="0" err="1" smtClean="0"/>
              <a:t>Wavefront</a:t>
            </a:r>
            <a:r>
              <a:rPr lang="en-US" altLang="zh-CN" baseline="0" dirty="0" smtClean="0"/>
              <a:t> for wave representation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9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6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5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C57762B-3082-4B97-B5CB-2EE6BBA9A03C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B63-E2E2-41AF-B170-C1F98B6FC821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CBEA4D7-AB3F-46C3-A207-BAF728DD6F4B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85598-029C-4CDE-BA6C-61492674C54D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AEC-4AE3-4D55-9536-00AC0AC32BE0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F3DD4DA-06CF-411E-867B-CC6B86EB6177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A1BE719-D71B-4B4B-AA50-068F502625FE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98E4-6499-4F7A-9C59-B32926082692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DBC5B-2812-4786-A796-9E6FF5E47A36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FCFA0-70F9-460C-9D6E-18805DAADC8B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43993AD-1123-4C9D-ABD9-83FC205005DD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100592-2FB6-4CEE-B664-6D937F948D6F}" type="datetime1">
              <a:rPr lang="en-US" altLang="zh-CN" smtClean="0"/>
              <a:pPr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emf"/><Relationship Id="rId7" Type="http://schemas.openxmlformats.org/officeDocument/2006/relationships/image" Target="../media/image2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3.mp4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3.wmf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13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9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60.png"/><Relationship Id="rId7" Type="http://schemas.openxmlformats.org/officeDocument/2006/relationships/image" Target="../media/image147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11" Type="http://schemas.openxmlformats.org/officeDocument/2006/relationships/image" Target="../media/image145.emf"/><Relationship Id="rId5" Type="http://schemas.openxmlformats.org/officeDocument/2006/relationships/image" Target="../media/image150.emf"/><Relationship Id="rId10" Type="http://schemas.openxmlformats.org/officeDocument/2006/relationships/image" Target="../media/image154.emf"/><Relationship Id="rId4" Type="http://schemas.openxmlformats.org/officeDocument/2006/relationships/image" Target="../media/image161.png"/><Relationship Id="rId9" Type="http://schemas.openxmlformats.org/officeDocument/2006/relationships/image" Target="../media/image15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56.emf"/><Relationship Id="rId7" Type="http://schemas.openxmlformats.org/officeDocument/2006/relationships/image" Target="../media/image159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69.png"/><Relationship Id="rId9" Type="http://schemas.openxmlformats.org/officeDocument/2006/relationships/image" Target="../media/image16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7" Type="http://schemas.openxmlformats.org/officeDocument/2006/relationships/image" Target="../media/image150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7" Type="http://schemas.openxmlformats.org/officeDocument/2006/relationships/image" Target="../media/image207.png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193.png"/><Relationship Id="rId3" Type="http://schemas.openxmlformats.org/officeDocument/2006/relationships/image" Target="../media/image159.emf"/><Relationship Id="rId7" Type="http://schemas.openxmlformats.org/officeDocument/2006/relationships/image" Target="../media/image211.png"/><Relationship Id="rId12" Type="http://schemas.openxmlformats.org/officeDocument/2006/relationships/image" Target="../media/image192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191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5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41.png"/><Relationship Id="rId7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9.png"/><Relationship Id="rId4" Type="http://schemas.openxmlformats.org/officeDocument/2006/relationships/image" Target="../media/image22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tiff"/><Relationship Id="rId4" Type="http://schemas.openxmlformats.org/officeDocument/2006/relationships/image" Target="../media/image2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0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038600"/>
            <a:ext cx="8610600" cy="1828800"/>
          </a:xfrm>
        </p:spPr>
        <p:txBody>
          <a:bodyPr>
            <a:normAutofit/>
          </a:bodyPr>
          <a:lstStyle/>
          <a:p>
            <a:r>
              <a:rPr lang="en-US" sz="4000" dirty="0"/>
              <a:t>8. Wave Reflection &amp; Transmission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7e Applied EM by Ulaby and </a:t>
            </a:r>
            <a:r>
              <a:rPr lang="en-US" sz="2800" dirty="0" err="1"/>
              <a:t>Ravaioli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9840"/>
            <a:ext cx="7924800" cy="495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2BFF6-C941-47FF-9A19-08505007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7692"/>
          <a:stretch/>
        </p:blipFill>
        <p:spPr bwMode="auto">
          <a:xfrm>
            <a:off x="5187533" y="4358907"/>
            <a:ext cx="2840851" cy="116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3733800" cy="990600"/>
          </a:xfrm>
        </p:spPr>
        <p:txBody>
          <a:bodyPr/>
          <a:lstStyle/>
          <a:p>
            <a:r>
              <a:rPr lang="en-US" dirty="0"/>
              <a:t>Power Transfer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524000"/>
            <a:ext cx="140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Medium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419600"/>
            <a:ext cx="140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Medium 2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283" y="56850"/>
            <a:ext cx="273630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1" y="1913804"/>
            <a:ext cx="3505200" cy="23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876800"/>
            <a:ext cx="4291012" cy="183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32293" r="12655" b="85972"/>
          <a:stretch/>
        </p:blipFill>
        <p:spPr bwMode="auto">
          <a:xfrm>
            <a:off x="5175920" y="5550805"/>
            <a:ext cx="1616715" cy="32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43240" y="1857364"/>
            <a:ext cx="12144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Total fields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59385-3535-46BE-8E6F-D7D868F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75920" y="2928876"/>
            <a:ext cx="3168352" cy="140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圆角矩形 12"/>
          <p:cNvSpPr/>
          <p:nvPr/>
        </p:nvSpPr>
        <p:spPr>
          <a:xfrm>
            <a:off x="3635896" y="6048672"/>
            <a:ext cx="5472608" cy="764704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2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Hint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Example 8-1 (pp. 358) Radar </a:t>
            </a:r>
            <a:r>
              <a:rPr lang="en-US" altLang="zh-CN" sz="12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Radome</a:t>
            </a: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(Concept Question 8-2 on pp. 361)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Multiple reflection (waves) cancel with each other, leading to transparency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between Lossy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8017" y="1772816"/>
            <a:ext cx="5170481" cy="345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2160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C60BF-AF88-422F-A0FA-54470E12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5561FC6-88BE-452D-B6B6-7665AE8836C2}"/>
              </a:ext>
            </a:extLst>
          </p:cNvPr>
          <p:cNvSpPr txBox="1"/>
          <p:nvPr/>
        </p:nvSpPr>
        <p:spPr>
          <a:xfrm>
            <a:off x="2267744" y="321297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/>
              <a:t>Lossy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3347864" y="465313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00728" y="4653136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4211960" y="5013176"/>
            <a:ext cx="72008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932040" y="4965144"/>
            <a:ext cx="1832784" cy="912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95536" y="6021288"/>
            <a:ext cx="8712968" cy="764704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Loss represented here is also called </a:t>
            </a:r>
            <a:r>
              <a:rPr lang="en-US" altLang="zh-CN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ohmic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loss, although it is from a dielectric material.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It is so due to collision of conductive particles, hence EM energy transfers into heat.</a:t>
            </a: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 rotWithShape="1">
          <a:blip r:embed="rId3" cstate="print"/>
          <a:srcRect t="3929" r="53371"/>
          <a:stretch/>
        </p:blipFill>
        <p:spPr>
          <a:xfrm>
            <a:off x="606576" y="5326016"/>
            <a:ext cx="1761526" cy="323056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/>
          </p:cNvPicPr>
          <p:nvPr/>
        </p:nvPicPr>
        <p:blipFill rotWithShape="1">
          <a:blip r:embed="rId3" cstate="print"/>
          <a:srcRect l="51465" t="-1862"/>
          <a:stretch/>
        </p:blipFill>
        <p:spPr>
          <a:xfrm>
            <a:off x="6977504" y="5282716"/>
            <a:ext cx="1833534" cy="3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251520" y="5266392"/>
            <a:ext cx="3993324" cy="332656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7.66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Expressions and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614586"/>
            <a:ext cx="4750650" cy="1725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284984"/>
            <a:ext cx="4263129" cy="171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712" y="5298000"/>
            <a:ext cx="3149168" cy="280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016" y="5157192"/>
            <a:ext cx="2898000" cy="1603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616" y="52333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Complex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1616" y="61770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Complex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579840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boundary conditions: 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6136" y="1556792"/>
            <a:ext cx="11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364088" y="2132856"/>
            <a:ext cx="2376264" cy="1252285"/>
            <a:chOff x="5292080" y="2204864"/>
            <a:chExt cx="2376264" cy="1252285"/>
          </a:xfrm>
        </p:grpSpPr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204864"/>
              <a:ext cx="2150082" cy="369310"/>
            </a:xfrm>
            <a:prstGeom prst="rect">
              <a:avLst/>
            </a:prstGeom>
            <a:blipFill rotWithShape="0">
              <a:blip r:embed="rId6" cstate="print"/>
              <a:stretch>
                <a:fillRect l="-2273" t="-6897" b="-15517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2" name="TextBox 1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2729144"/>
              <a:ext cx="2376264" cy="728005"/>
            </a:xfrm>
            <a:prstGeom prst="rect">
              <a:avLst/>
            </a:prstGeom>
            <a:blipFill rotWithShape="0">
              <a:blip r:embed="rId7" cstate="print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4088" y="3570792"/>
            <a:ext cx="1550853" cy="1252285"/>
            <a:chOff x="5292080" y="3616875"/>
            <a:chExt cx="1550853" cy="1252285"/>
          </a:xfrm>
        </p:grpSpPr>
        <p:sp>
          <p:nvSpPr>
            <p:cNvPr id="13" name="TextBox 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3616875"/>
              <a:ext cx="1380537" cy="369310"/>
            </a:xfrm>
            <a:prstGeom prst="rect">
              <a:avLst/>
            </a:prstGeom>
            <a:blipFill rotWithShape="0">
              <a:blip r:embed="rId8" cstate="print"/>
              <a:stretch>
                <a:fillRect l="-3535" t="-8772" r="-1010" b="-15789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92080" y="4141155"/>
              <a:ext cx="1550853" cy="728005"/>
            </a:xfrm>
            <a:prstGeom prst="rect">
              <a:avLst/>
            </a:prstGeom>
            <a:blipFill rotWithShape="0">
              <a:blip r:embed="rId9" cstate="print"/>
              <a:stretch>
                <a:fillRect b="-893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C7C5612-4768-4158-9197-76534A16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6948264" y="5375000"/>
            <a:ext cx="573832" cy="294457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7.70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475656" y="1609853"/>
            <a:ext cx="3312368" cy="405015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Replace β (real) with </a:t>
            </a:r>
            <a:r>
              <a:rPr lang="en-US" altLang="zh-CN" sz="1600" i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γ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complex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5004048" y="1609853"/>
            <a:ext cx="0" cy="3392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04048" y="5002734"/>
            <a:ext cx="4104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5496" y="980728"/>
            <a:ext cx="9108504" cy="64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5943600" cy="664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9248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B2B28-6268-4611-A6BB-3643AC2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7884368" y="1916832"/>
            <a:ext cx="0" cy="3456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/>
          <p:cNvSpPr/>
          <p:nvPr/>
        </p:nvSpPr>
        <p:spPr>
          <a:xfrm>
            <a:off x="6588224" y="29083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388424" y="407707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92461" y="5341704"/>
            <a:ext cx="583814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Z=0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92480" y="3789040"/>
            <a:ext cx="280846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z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5918" y="4882668"/>
            <a:ext cx="425117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air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27893" y="4882668"/>
            <a:ext cx="425117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air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24708" y="1394460"/>
            <a:ext cx="300083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x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rot="16200000">
            <a:off x="6336196" y="238488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438183" y="1631886"/>
            <a:ext cx="300082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i="1" dirty="0" smtClean="0">
                <a:latin typeface="Gill Sans MT" panose="020B0502020104020203" pitchFamily="34" charset="0"/>
              </a:rPr>
              <a:t>E</a:t>
            </a:r>
            <a:endParaRPr lang="en-US" altLang="zh-CN" i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918" y="1524000"/>
            <a:ext cx="72334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457200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8-3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75FDD-F0FD-454F-8B35-7957B0B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14400"/>
            <a:ext cx="2514599" cy="31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202" y="1262094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549103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8992" y="5572140"/>
            <a:ext cx="200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Gill Sans MT" panose="020B0502020104020203" pitchFamily="34" charset="0"/>
              </a:rPr>
              <a:t>Discontinuous at z = 0</a:t>
            </a:r>
            <a:endParaRPr lang="zh-CN" altLang="en-US" sz="20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465320-1875-4808-B40C-470F8528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275856" y="4221088"/>
            <a:ext cx="252028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"/>
          <p:cNvSpPr txBox="1"/>
          <p:nvPr/>
        </p:nvSpPr>
        <p:spPr>
          <a:xfrm rot="20867687">
            <a:off x="3813976" y="4058586"/>
            <a:ext cx="123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plotting</a:t>
            </a:r>
            <a:endParaRPr lang="zh-CN" altLang="en-US" sz="20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81400" y="690374"/>
            <a:ext cx="5562600" cy="833626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2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Hint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Example 8-1 (pp. 358) Radar </a:t>
            </a:r>
            <a:r>
              <a:rPr lang="en-US" altLang="zh-CN" sz="12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Radome</a:t>
            </a: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(Concept Question 8-2 on pp. 361)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Multiple reflection (waves) cancel with each other, leading to transparency</a:t>
            </a:r>
          </a:p>
        </p:txBody>
      </p:sp>
    </p:spTree>
    <p:extLst>
      <p:ext uri="{BB962C8B-B14F-4D97-AF65-F5344CB8AC3E}">
        <p14:creationId xmlns:p14="http://schemas.microsoft.com/office/powerpoint/2010/main" val="2164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1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152400"/>
            <a:ext cx="8153400" cy="990600"/>
          </a:xfrm>
        </p:spPr>
        <p:txBody>
          <a:bodyPr/>
          <a:lstStyle/>
          <a:p>
            <a:r>
              <a:rPr lang="en-US" dirty="0"/>
              <a:t>Example 8-3 (cont.)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9329" y="1524000"/>
            <a:ext cx="368467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/>
          <p:nvPr/>
        </p:nvGrpSpPr>
        <p:grpSpPr>
          <a:xfrm>
            <a:off x="469972" y="1524000"/>
            <a:ext cx="4745445" cy="5026135"/>
            <a:chOff x="4788024" y="166164"/>
            <a:chExt cx="4050392" cy="4289970"/>
          </a:xfrm>
        </p:grpSpPr>
        <p:pic>
          <p:nvPicPr>
            <p:cNvPr id="14" name="low speed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4788024" y="2160911"/>
              <a:ext cx="4050392" cy="2295223"/>
            </a:xfrm>
            <a:prstGeom prst="rect">
              <a:avLst/>
            </a:prstGeom>
          </p:spPr>
        </p:pic>
        <p:pic>
          <p:nvPicPr>
            <p:cNvPr id="16" name="high speed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4788024" y="166164"/>
              <a:ext cx="4050392" cy="1822676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590044" y="1702074"/>
            <a:ext cx="141885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ill Sans MT" panose="020B0502020104020203" pitchFamily="34" charset="0"/>
              </a:rPr>
              <a:t>boundary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90044" y="2014984"/>
            <a:ext cx="185029" cy="44153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98935" y="4909810"/>
            <a:ext cx="176138" cy="8954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98934" y="4725144"/>
            <a:ext cx="141885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Gill Sans MT" panose="020B0502020104020203" pitchFamily="34" charset="0"/>
              </a:rPr>
              <a:t>boundary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7742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134198" cy="231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26721"/>
                <a:ext cx="4749826" cy="62921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267200" y="3239623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real power flow, no propagating wave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6004" y="3870538"/>
            <a:ext cx="631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(two waves travelling in opposite directions)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0809" y="2830874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Purely imaginary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35209" y="2503914"/>
            <a:ext cx="152400" cy="334873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83" y="4563564"/>
                <a:ext cx="2332882" cy="46211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1" y="5101726"/>
                <a:ext cx="6994543" cy="128240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F1663C-24F1-422A-847C-26E67F4E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Point of 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987" y="1503327"/>
            <a:ext cx="8496721" cy="76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tangential magnetic field is not continuous, there must be an induced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PEC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32022" y="3103506"/>
            <a:ext cx="8635250" cy="40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reflected wave can be considered as generated by the induced surface current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49753" y="3876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49753" y="448034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449753" y="508079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9553" y="5626389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22648" y="5139106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49753" y="3591848"/>
            <a:ext cx="0" cy="203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4164" y="3443420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07" y="3794315"/>
                <a:ext cx="457200" cy="50642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1023289" y="4937541"/>
            <a:ext cx="2459736" cy="1639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1933" y="6053217"/>
            <a:ext cx="38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199817" y="403533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199817" y="463883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199817" y="523929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943785" y="41923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943785" y="47958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43785" y="539626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702737" y="368481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702737" y="4288317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702737" y="488877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58769" y="351249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58769" y="411599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58769" y="471645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84705" y="439194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684705" y="4995453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684705" y="5595909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428673" y="4548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428673" y="515242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28673" y="575288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99817" y="592387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1943785" y="608085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02737" y="5573358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958769" y="540103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1684705" y="6280494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428673" y="6437466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449753" y="576514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4"/>
          <p:cNvSpPr txBox="1">
            <a:spLocks/>
          </p:cNvSpPr>
          <p:nvPr/>
        </p:nvSpPr>
        <p:spPr>
          <a:xfrm>
            <a:off x="4067578" y="4419561"/>
            <a:ext cx="2045209" cy="472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−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51" y="4896177"/>
                <a:ext cx="3795654" cy="137255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7916270" y="5424810"/>
            <a:ext cx="106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3" y="2187050"/>
                <a:ext cx="5490414" cy="8402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3" y="4770819"/>
                <a:ext cx="831318" cy="40293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067578" y="3706122"/>
            <a:ext cx="15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z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44" y="3770836"/>
                <a:ext cx="1771061" cy="69031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3103"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3E429-276A-4884-8D3C-064EC684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 Back to Lossless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736783"/>
            <a:ext cx="3476204" cy="74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lossless to lossless case, the total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in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3686" y="2637712"/>
            <a:ext cx="173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30" y="1697097"/>
                <a:ext cx="4306948" cy="69615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90" t="-2609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651047" y="2663927"/>
            <a:ext cx="190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Travelling wave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891537" y="1985133"/>
            <a:ext cx="236639" cy="12527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036062" y="2243967"/>
            <a:ext cx="236639" cy="731520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436" y="2795885"/>
                <a:ext cx="2491388" cy="3697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real, assume </a:t>
                </a:r>
                <a:r>
                  <a:rPr lang="el-GR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0, 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gets maximum and minimum values at some fixed spatial points</a:t>
                </a: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65190"/>
                <a:ext cx="8153398" cy="7294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823"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6" y="4053874"/>
                <a:ext cx="5702843" cy="1696105"/>
              </a:xfrm>
              <a:prstGeom prst="rect">
                <a:avLst/>
              </a:prstGeom>
              <a:blipFill>
                <a:blip r:embed="rId5"/>
                <a:stretch>
                  <a:fillRect b="-2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562397" y="6020049"/>
            <a:ext cx="2333204" cy="42211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31" y="5798326"/>
                <a:ext cx="2809102" cy="86555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43" y="6020049"/>
                <a:ext cx="1857282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05541" y="2801264"/>
            <a:ext cx="141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75134C-1895-4B40-96C8-7A93434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575" y="1600200"/>
            <a:ext cx="58169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Refraction at Boundaries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1905000"/>
            <a:ext cx="327378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Radiation by antenna </a:t>
            </a:r>
            <a:r>
              <a:rPr lang="en-US" dirty="0"/>
              <a:t>(Chapter 9)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1600200" y="2286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8104" y="2362200"/>
            <a:ext cx="47793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lossless medium </a:t>
            </a:r>
            <a:r>
              <a:rPr lang="en-US" dirty="0"/>
              <a:t>(Chapter 7)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2743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230469"/>
            <a:ext cx="2667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propagation in lossy medium</a:t>
            </a:r>
            <a:r>
              <a:rPr lang="en-US" dirty="0"/>
              <a:t> (Chapter 7)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29000" y="4191006"/>
            <a:ext cx="1219200" cy="30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5105400"/>
            <a:ext cx="29770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Antenna reception </a:t>
            </a:r>
            <a:r>
              <a:rPr lang="en-US" dirty="0"/>
              <a:t>(Chapter 9)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81400" y="4800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2819400"/>
            <a:ext cx="259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Wave refraction </a:t>
            </a:r>
            <a:r>
              <a:rPr lang="en-US" dirty="0"/>
              <a:t>across a boundary (</a:t>
            </a:r>
            <a:r>
              <a:rPr lang="en-US" dirty="0">
                <a:solidFill>
                  <a:srgbClr val="FF0000"/>
                </a:solidFill>
              </a:rPr>
              <a:t>this chapter</a:t>
            </a:r>
            <a:r>
              <a:rPr lang="en-US" dirty="0"/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267200" y="2895600"/>
            <a:ext cx="1676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4B1A7E-6919-4C46-8A95-D053C37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圆角矩形 3"/>
          <p:cNvSpPr/>
          <p:nvPr/>
        </p:nvSpPr>
        <p:spPr>
          <a:xfrm>
            <a:off x="6254300" y="3933056"/>
            <a:ext cx="2819400" cy="2780928"/>
          </a:xfrm>
          <a:prstGeom prst="roundRect">
            <a:avLst>
              <a:gd name="adj" fmla="val 1037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2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Question</a:t>
            </a:r>
            <a:endParaRPr lang="en-US" altLang="zh-CN" sz="1200" dirty="0" smtClean="0">
              <a:solidFill>
                <a:schemeClr val="accent6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Why is sky blue and orange</a:t>
            </a:r>
            <a:r>
              <a:rPr lang="zh-CN" altLang="en-US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？</a:t>
            </a:r>
            <a:endParaRPr lang="en-US" altLang="zh-CN" sz="12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How to explain the color of sky by reflection, refraction and scattering? Is anything missing?</a:t>
            </a:r>
          </a:p>
          <a:p>
            <a:pPr marL="342900" indent="-342900" algn="just"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Can you draw a block diagram for the above system? </a:t>
            </a:r>
          </a:p>
          <a:p>
            <a:pPr marL="342900" indent="-342900" algn="just">
              <a:buAutoNum type="arabicPeriod"/>
            </a:pP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 the above system, what are the </a:t>
            </a:r>
            <a:r>
              <a:rPr lang="en-US" altLang="zh-CN" sz="12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Tx</a:t>
            </a:r>
            <a:r>
              <a:rPr lang="en-US" altLang="zh-CN" sz="12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Rx, and Medium? How many layers of media are there? What physical quantity to characterize each layer? How EM signal passes through the media for satellite communication?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 txBox="1">
            <a:spLocks/>
          </p:cNvSpPr>
          <p:nvPr/>
        </p:nvSpPr>
        <p:spPr>
          <a:xfrm>
            <a:off x="762000" y="1533350"/>
            <a:ext cx="6591985" cy="70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lossless to lossless case, the magnitude of the total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field in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 0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84" y="2237438"/>
                <a:ext cx="2491388" cy="369781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plot the magnitude of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value of </a:t>
                </a:r>
                <a:r>
                  <a:rPr lang="el-G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Frequency here is 1 GHz</a:t>
                </a: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89481"/>
                <a:ext cx="6591985" cy="72182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833" t="-2542" r="-37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4832" t="3522" r="25996" b="19260"/>
          <a:stretch/>
        </p:blipFill>
        <p:spPr>
          <a:xfrm>
            <a:off x="1143684" y="3417014"/>
            <a:ext cx="6046031" cy="344546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3400" y="1524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Illustration of Standing Wave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2066E0-63E9-497B-9FF7-BB23685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8.2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781799" cy="680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0BD416-CD97-464A-879C-C7D7859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8-2 cont.</a:t>
            </a:r>
          </a:p>
        </p:txBody>
      </p:sp>
      <p:pic>
        <p:nvPicPr>
          <p:cNvPr id="4" name="Content Placeholder 3" descr="ex8.2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-52760" r="-52760"/>
          <a:stretch>
            <a:fillRect/>
          </a:stretch>
        </p:blipFill>
        <p:spPr>
          <a:xfrm>
            <a:off x="-2057400" y="838200"/>
            <a:ext cx="10917264" cy="6019800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3E69B-1CF8-4422-B8E6-41B0A20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3" y="1600200"/>
                <a:ext cx="2269505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+1     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41360"/>
                <a:ext cx="2347758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56000" r="4000"/>
          <a:stretch/>
        </p:blipFill>
        <p:spPr bwMode="auto">
          <a:xfrm>
            <a:off x="381000" y="2143116"/>
            <a:ext cx="1778508" cy="12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3" y="1676400"/>
                <a:ext cx="2381614" cy="348109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535" t="-7018" r="-17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28194"/>
                <a:ext cx="1240148" cy="630301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98" y="5982499"/>
                <a:ext cx="2494914" cy="68621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80819"/>
                <a:ext cx="1114792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3825" r="-109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4932040" y="2636912"/>
            <a:ext cx="4044678" cy="1854109"/>
            <a:chOff x="4935289" y="2133600"/>
            <a:chExt cx="4044678" cy="1854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2203144"/>
                  <a:ext cx="1244956" cy="630301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6553200" y="244209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=0=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b="0" dirty="0">
                    <a:latin typeface="Times New Roman" panose="020206030504050203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65" y="2133600"/>
                  <a:ext cx="1587614" cy="90935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289" y="2986025"/>
                  <a:ext cx="1585178" cy="1001684"/>
                </a:xfrm>
                <a:prstGeom prst="rect">
                  <a:avLst/>
                </a:prstGeom>
                <a:blipFill rotWithShape="0">
                  <a:blip r:embed="rId1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6705600" y="3374414"/>
              <a:ext cx="381000" cy="224906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845" y="3282458"/>
                  <a:ext cx="965008" cy="400110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8270760" y="3282458"/>
              <a:ext cx="709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3505200" y="473089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99" y="4519556"/>
                <a:ext cx="901593" cy="63030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4385468"/>
                <a:ext cx="1662956" cy="90935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5382391" y="4763690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382391" y="5539671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05" y="5498235"/>
                <a:ext cx="871264" cy="307777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 l="-6993" r="-419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086600" y="5492877"/>
            <a:ext cx="81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718" y="5435836"/>
            <a:ext cx="4632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0 since </a:t>
            </a:r>
            <a:r>
              <a:rPr lang="en-US" sz="2000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0</a:t>
            </a:r>
          </a:p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explanation is for this case the reflection coefficient should be defined by </a:t>
            </a:r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146422" y="2714620"/>
          <a:ext cx="9969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公式" r:id="rId17" imgW="622030" imgH="431613" progId="">
                  <p:embed/>
                </p:oleObj>
              </mc:Choice>
              <mc:Fallback>
                <p:oleObj name="公式" r:id="rId17" imgW="622030" imgH="431613" progId="">
                  <p:embed/>
                  <p:pic>
                    <p:nvPicPr>
                      <p:cNvPr id="0" name="Picture 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714620"/>
                        <a:ext cx="9969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146422" y="2214554"/>
          <a:ext cx="8747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公式" r:id="rId19" imgW="545626" imgH="177646" progId="">
                  <p:embed/>
                </p:oleObj>
              </mc:Choice>
              <mc:Fallback>
                <p:oleObj name="公式" r:id="rId19" imgW="545626" imgH="177646" progId="">
                  <p:embed/>
                  <p:pic>
                    <p:nvPicPr>
                      <p:cNvPr id="0" name="Picture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2" y="2214554"/>
                        <a:ext cx="874712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ight Arrow 19"/>
          <p:cNvSpPr/>
          <p:nvPr/>
        </p:nvSpPr>
        <p:spPr>
          <a:xfrm>
            <a:off x="2428860" y="2285992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9"/>
          <p:cNvSpPr/>
          <p:nvPr/>
        </p:nvSpPr>
        <p:spPr>
          <a:xfrm>
            <a:off x="2428860" y="2846904"/>
            <a:ext cx="381000" cy="224906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19"/>
          <p:cNvSpPr/>
          <p:nvPr/>
        </p:nvSpPr>
        <p:spPr>
          <a:xfrm>
            <a:off x="4355975" y="2924944"/>
            <a:ext cx="496635" cy="231798"/>
          </a:xfrm>
          <a:prstGeom prst="rightArrow">
            <a:avLst>
              <a:gd name="adj1" fmla="val 50000"/>
              <a:gd name="adj2" fmla="val 48092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286116" y="1500174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Incident from air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F7B0E-64AB-405F-A518-2D3F345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16" grpId="0" build="allAtOnce" animBg="1"/>
      <p:bldP spid="17" grpId="0" build="allAtOnce" animBg="1"/>
      <p:bldP spid="19" grpId="0" build="allAtOnce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build="allAtOnce"/>
      <p:bldP spid="3" grpId="0" build="allAtOnce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Snell’s Law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5962760" cy="513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3219560" y="3962400"/>
            <a:ext cx="1143000" cy="762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62560" y="38539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Wavefront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9046" y="2218100"/>
            <a:ext cx="2742750" cy="84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9046" y="3581400"/>
            <a:ext cx="2432250" cy="14873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BAA7-DEC5-4BA2-B06E-549719AD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Angles of Incidence, Reflection &amp; Refraction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790404"/>
            <a:ext cx="8153400" cy="411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803F4-8A04-4B06-AEBB-064DE39E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Nonmagnetic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1752600"/>
            <a:ext cx="276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Index of refraction </a:t>
            </a:r>
            <a:r>
              <a:rPr lang="en-US" sz="2400" i="1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28" y="2286000"/>
            <a:ext cx="653934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495800" y="1600200"/>
            <a:ext cx="427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n means the material is more dense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9E73C-F2E8-47C0-AD4C-A4F34E0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2322"/>
          <a:stretch/>
        </p:blipFill>
        <p:spPr bwMode="auto">
          <a:xfrm>
            <a:off x="3962400" y="148008"/>
            <a:ext cx="5105400" cy="31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48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the refraction angle is 90 degrees, the corresponding incidence angle is called the </a:t>
            </a:r>
            <a:r>
              <a:rPr lang="en-US" sz="2400" dirty="0">
                <a:solidFill>
                  <a:srgbClr val="FF0000"/>
                </a:solidFill>
              </a:rPr>
              <a:t>critical angle.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32029"/>
            <a:ext cx="3886200" cy="154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5373" t="52754" r="28358"/>
          <a:stretch/>
        </p:blipFill>
        <p:spPr bwMode="auto">
          <a:xfrm>
            <a:off x="4343400" y="3581400"/>
            <a:ext cx="2362200" cy="31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0" y="4419156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reflection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 = −1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F2CDF-C1A1-4E52-99AE-43A3FC43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908"/>
            <a:ext cx="5943599" cy="10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6020554" cy="471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0"/>
            <a:ext cx="4038600" cy="29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7AC6DF-D84C-42A0-8F30-B986377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8975112" cy="244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495800"/>
            <a:ext cx="705494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85179-78BB-438D-AF9E-C4122498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Oblique Incidence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135" y="1772816"/>
            <a:ext cx="8460432" cy="335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6E5612-E5D0-49F3-B177-A2AD0974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220863" y="5229200"/>
            <a:ext cx="8784976" cy="1564328"/>
          </a:xfrm>
          <a:prstGeom prst="roundRect">
            <a:avLst>
              <a:gd name="adj" fmla="val 1037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6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Question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Mathematically, how to define the incident plane / 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eference plane? (hint: use vector presentation)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Wave impedance / characteristic impedance is dependent on ______, _____, ______, ______.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(in chapter-2, you will find a confusing concept called “input impedance”)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Dispersion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343400"/>
            <a:ext cx="241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Highest data rate: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1690887"/>
            <a:ext cx="9067800" cy="22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05400"/>
            <a:ext cx="6530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6587D6-AD73-43F3-8751-D951474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Plane of incidence </a:t>
            </a:r>
            <a:r>
              <a:rPr lang="en-US" sz="2400" b="1" i="1" dirty="0">
                <a:solidFill>
                  <a:schemeClr val="tx2"/>
                </a:solidFill>
              </a:rPr>
              <a:t>is defined as the plane containing the normal to the boundary and the  direction of propagation of the incident wave (x-y plane in the figure). 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wave of arbitrary polarization may be described as the </a:t>
            </a:r>
            <a:r>
              <a:rPr lang="en-US" sz="2400" b="1" dirty="0">
                <a:solidFill>
                  <a:srgbClr val="FF00FF"/>
                </a:solidFill>
              </a:rPr>
              <a:t>superposition</a:t>
            </a:r>
            <a:r>
              <a:rPr lang="en-US" sz="2400" dirty="0"/>
              <a:t> of two orthogonally polarized waves, one with its electric field parallel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parallel polarization</a:t>
            </a:r>
            <a:r>
              <a:rPr lang="en-US" sz="2400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and the other with its electric field perpendicular to the plane of incidence (</a:t>
            </a:r>
            <a:r>
              <a:rPr lang="en-US" sz="2400" b="1" i="1" dirty="0">
                <a:solidFill>
                  <a:srgbClr val="FF0000"/>
                </a:solidFill>
              </a:rPr>
              <a:t>perpendicular polarization</a:t>
            </a:r>
            <a:r>
              <a:rPr lang="en-US" sz="2400" dirty="0"/>
              <a:t>).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970" y="88871"/>
            <a:ext cx="2691430" cy="67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4E3540-5AEB-4E7D-86D0-7A0FF6EC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217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 wave incident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505200"/>
            <a:ext cx="165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Incident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726668"/>
            <a:ext cx="163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the figure: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79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Hence: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52" y="0"/>
            <a:ext cx="665994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267200"/>
            <a:ext cx="2828925" cy="2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572000"/>
            <a:ext cx="2133600" cy="110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599" y="6096001"/>
            <a:ext cx="259976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399" y="5100898"/>
            <a:ext cx="3429001" cy="165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4861" y="24591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Lossless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64347-6355-4E2A-B939-719215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0"/>
            <a:ext cx="6705600" cy="41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56189" b="92308"/>
          <a:stretch/>
        </p:blipFill>
        <p:spPr bwMode="auto">
          <a:xfrm>
            <a:off x="4193686" y="4697616"/>
            <a:ext cx="1757667" cy="27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962400"/>
            <a:ext cx="3854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2476" t="24752"/>
          <a:stretch/>
        </p:blipFill>
        <p:spPr bwMode="auto">
          <a:xfrm>
            <a:off x="5914168" y="4110030"/>
            <a:ext cx="3229832" cy="274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756F1-1ACF-44C9-9A69-2BBD3B07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766048" cy="990600"/>
          </a:xfrm>
        </p:spPr>
        <p:txBody>
          <a:bodyPr>
            <a:noAutofit/>
          </a:bodyPr>
          <a:lstStyle/>
          <a:p>
            <a:r>
              <a:rPr lang="en-US" sz="3200" dirty="0"/>
              <a:t>Perpendicular </a:t>
            </a:r>
            <a:br>
              <a:rPr lang="en-US" sz="3200" dirty="0"/>
            </a:br>
            <a:r>
              <a:rPr lang="en-US" sz="3200" dirty="0"/>
              <a:t>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657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4800" y="464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" name="Picture 14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4038600"/>
            <a:ext cx="22098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32" y="3124200"/>
            <a:ext cx="255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Applying Boundary Conditions</a:t>
            </a:r>
          </a:p>
        </p:txBody>
      </p:sp>
      <p:pic>
        <p:nvPicPr>
          <p:cNvPr id="19" name="Picture 18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114799"/>
            <a:ext cx="1981200" cy="3810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rot="5400000">
            <a:off x="3353594" y="5257006"/>
            <a:ext cx="2743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338" y="4278868"/>
            <a:ext cx="250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Tangential </a:t>
            </a:r>
            <a:r>
              <a:rPr lang="en-US" sz="2000" i="1" dirty="0">
                <a:solidFill>
                  <a:schemeClr val="accent1"/>
                </a:solidFill>
              </a:rPr>
              <a:t>E</a:t>
            </a:r>
            <a:r>
              <a:rPr lang="en-US" sz="2000" dirty="0">
                <a:solidFill>
                  <a:schemeClr val="accent1"/>
                </a:solidFill>
              </a:rPr>
              <a:t> continuous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55783" y="4038600"/>
            <a:ext cx="230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Tangential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 continuous</a:t>
            </a:r>
          </a:p>
          <a:p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-1"/>
            <a:ext cx="6781800" cy="414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8" y="4724130"/>
            <a:ext cx="2844560" cy="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38" y="5688718"/>
            <a:ext cx="4513262" cy="40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9678" y="4419600"/>
            <a:ext cx="41523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3768" y="400050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/>
              <a:t>H</a:t>
            </a:r>
            <a:r>
              <a:rPr lang="en-US" altLang="zh-CN" i="1" baseline="-25000" dirty="0" err="1"/>
              <a:t>x</a:t>
            </a:r>
            <a:r>
              <a:rPr lang="en-US" altLang="zh-CN" dirty="0"/>
              <a:t> is tangential </a:t>
            </a:r>
            <a:r>
              <a:rPr lang="en-US" altLang="zh-CN" i="1" dirty="0"/>
              <a:t>H</a:t>
            </a:r>
            <a:endParaRPr lang="zh-CN" altLang="en-US" i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EA63-DABC-4264-8F3B-EC41B5A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Boundary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2494035"/>
            <a:ext cx="5995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Exponents have to be equal for all values of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rgbClr val="FF0000"/>
                </a:solidFill>
              </a:rPr>
              <a:t>.  Hence,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19" y="4532539"/>
            <a:ext cx="446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Consequently, remaining terms become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3864122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Solution gives expressions for reflection and transmission coefficients: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173690"/>
            <a:ext cx="3886200" cy="3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989739"/>
            <a:ext cx="4405311" cy="12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572008"/>
            <a:ext cx="3904084" cy="164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6353183"/>
            <a:ext cx="1981198" cy="45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4557711" y="3256035"/>
            <a:ext cx="1538289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0748" t="4637" r="68691" b="62035"/>
          <a:stretch/>
        </p:blipFill>
        <p:spPr bwMode="auto">
          <a:xfrm>
            <a:off x="6324600" y="2557466"/>
            <a:ext cx="1676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1714488"/>
            <a:ext cx="4513262" cy="4072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 cstate="print"/>
          <a:srcRect t="49805"/>
          <a:stretch>
            <a:fillRect/>
          </a:stretch>
        </p:blipFill>
        <p:spPr bwMode="auto">
          <a:xfrm>
            <a:off x="4857752" y="1204914"/>
            <a:ext cx="4152348" cy="1223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14CEE-D18E-44C4-ACD1-269B83B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6885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45DC6-1F19-4F9D-BEB6-5BE645BB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4800599" cy="35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8-6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8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04CB2-E2C0-465B-AE7D-C64FEA8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0928" y="11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85800"/>
            <a:ext cx="417608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049" y="2743200"/>
            <a:ext cx="49339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762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7688C1-5C84-441F-850B-48D27315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6324600" cy="273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b="59899"/>
          <a:stretch>
            <a:fillRect/>
          </a:stretch>
        </p:blipFill>
        <p:spPr bwMode="auto">
          <a:xfrm>
            <a:off x="152400" y="4572000"/>
            <a:ext cx="6400800" cy="22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0198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B2056F-905D-4021-AD28-9F3DBE3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Incidence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40021" b="11414"/>
          <a:stretch/>
        </p:blipFill>
        <p:spPr bwMode="auto">
          <a:xfrm>
            <a:off x="2195736" y="1628800"/>
            <a:ext cx="4320480" cy="271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EAD3FC-B905-4391-9AA4-8E855A4E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190063" y="4437112"/>
            <a:ext cx="8702417" cy="2304256"/>
          </a:xfrm>
          <a:prstGeom prst="roundRect">
            <a:avLst>
              <a:gd name="adj" fmla="val 1037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Question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How to understand the word “</a:t>
            </a:r>
            <a:r>
              <a:rPr lang="en-US" altLang="zh-CN" sz="16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boundary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”?  </a:t>
            </a:r>
            <a:r>
              <a:rPr lang="zh-CN" alt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（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CIC</a:t>
            </a:r>
            <a:r>
              <a:rPr lang="zh-CN" alt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）</a:t>
            </a:r>
            <a:endParaRPr lang="en-US" altLang="zh-CN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A physical </a:t>
            </a:r>
            <a:r>
              <a:rPr lang="en-US" altLang="zh-CN" sz="1600" u="sng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interface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that separates two different media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example</a:t>
            </a:r>
            <a:r>
              <a:rPr lang="zh-CN" alt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：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PEC, PMC, PML, ABC, IBC, RIS </a:t>
            </a:r>
            <a:r>
              <a:rPr lang="en-US" altLang="zh-CN" sz="1600" i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et. al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(can you check what are they short for?)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A mathematical </a:t>
            </a:r>
            <a:r>
              <a:rPr lang="en-US" altLang="zh-CN" sz="1600" u="sng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constraint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that narrows solution set to a given problem (example: |</a:t>
            </a:r>
            <a:r>
              <a:rPr lang="en-US" altLang="zh-CN" sz="1600" i="1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E</a:t>
            </a:r>
            <a:r>
              <a:rPr lang="en-US" altLang="zh-CN" sz="1600" baseline="-250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tangential</a:t>
            </a:r>
            <a:r>
              <a:rPr lang="en-US" altLang="zh-CN" sz="1600" dirty="0">
                <a:solidFill>
                  <a:schemeClr val="tx1"/>
                </a:solidFill>
                <a:latin typeface="Gill Sans MT" panose="020B0502020104020203" pitchFamily="34" charset="0"/>
              </a:rPr>
              <a:t>|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=0)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A compulsory </a:t>
            </a:r>
            <a:r>
              <a:rPr lang="en-US" altLang="zh-CN" sz="1600" u="sng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condition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that always holds, regardless of external changes.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43400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52400"/>
            <a:ext cx="3373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Example 8-6 (cont.)</a:t>
            </a:r>
          </a:p>
        </p:txBody>
      </p:sp>
      <p:pic>
        <p:nvPicPr>
          <p:cNvPr id="10" name="Picture 9" descr="ex8-6a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6400800" cy="47628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0D05E5-A91A-4260-9FBF-ABA7BD8E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Polarization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057400"/>
            <a:ext cx="37078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36757"/>
            <a:ext cx="2971800" cy="86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8818" y="990600"/>
            <a:ext cx="52493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55339D-5AC5-48C5-9EDF-F9CA32F8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Coefficient vs. Angle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1219200"/>
            <a:ext cx="4710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7158" y="1643050"/>
            <a:ext cx="3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This figure is valid for nonmagnetic materials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77346B-DE41-47CB-98B6-3FA9F8B5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Brewster Angle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43200"/>
            <a:ext cx="285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Perpendicular Polarization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202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Parallel Polarization</a:t>
            </a:r>
          </a:p>
          <a:p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47494"/>
            <a:ext cx="7013575" cy="67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4495800" cy="2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" y="4495800"/>
            <a:ext cx="3886200" cy="167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r="6248" b="51968"/>
          <a:stretch/>
        </p:blipFill>
        <p:spPr bwMode="auto">
          <a:xfrm>
            <a:off x="5078127" y="4913148"/>
            <a:ext cx="3476197" cy="8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72066" y="3314642"/>
            <a:ext cx="342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But exist for magnetic materials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F22C3-2B78-41F9-836B-ED7D175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40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Time-average power densities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000" y="2286000"/>
            <a:ext cx="1242000" cy="197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1875" y="2286000"/>
            <a:ext cx="2872125" cy="2017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295" y="4486051"/>
            <a:ext cx="333375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7944" y="4437112"/>
            <a:ext cx="1203188" cy="3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7944" y="4869160"/>
            <a:ext cx="1591313" cy="66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/>
          <a:srcRect b="35116"/>
          <a:stretch/>
        </p:blipFill>
        <p:spPr>
          <a:xfrm>
            <a:off x="663000" y="5395511"/>
            <a:ext cx="2914650" cy="13287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t="67094"/>
          <a:stretch/>
        </p:blipFill>
        <p:spPr>
          <a:xfrm>
            <a:off x="3995936" y="5877272"/>
            <a:ext cx="2914650" cy="673875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D10B9DC-9085-4E8F-A5AF-A56BB7C6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4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Reflectivity and </a:t>
            </a:r>
            <a:r>
              <a:rPr lang="en-US" dirty="0" err="1"/>
              <a:t>Transmissivity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1308" y="1643062"/>
            <a:ext cx="3280808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2576455"/>
            <a:ext cx="5562601" cy="390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2648" y="166699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power ratios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5B791-E741-41F6-BB53-D9492F7A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For Reflection and Transmission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76821"/>
            <a:ext cx="9120187" cy="421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AB9580-79EB-485A-B9D0-1DCDCB6F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Waveguides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Plane waves are TEM wave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Examples of non-TEM transmission lines</a:t>
            </a:r>
          </a:p>
          <a:p>
            <a:pPr>
              <a:buClr>
                <a:srgbClr val="FF0000"/>
              </a:buClr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 We will now examine wave propagation in a rectangular waveguide with metal surfaces</a:t>
            </a:r>
          </a:p>
          <a:p>
            <a:pPr>
              <a:buClr>
                <a:srgbClr val="FF0000"/>
              </a:buClr>
              <a:buFont typeface="Arial"/>
              <a:buChar char="•"/>
            </a:pPr>
            <a:endParaRPr lang="en-US" sz="2000" dirty="0"/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lang="en-US" sz="2000" dirty="0"/>
              <a:t>The energy is carried by </a:t>
            </a:r>
            <a:r>
              <a:rPr lang="en-US" sz="2000" dirty="0">
                <a:solidFill>
                  <a:srgbClr val="FF0000"/>
                </a:solidFill>
              </a:rPr>
              <a:t>Transverse Electric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Transverse Magnetic </a:t>
            </a:r>
            <a:r>
              <a:rPr lang="en-US" sz="2000" dirty="0"/>
              <a:t>modes, or a combination of both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257801"/>
            <a:ext cx="50609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9273" y="152400"/>
            <a:ext cx="338372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" y="5181600"/>
            <a:ext cx="51816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6AB587-9E66-41A0-A25A-BA779701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22655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Single-Conductor Waveguide CANNOT Carry TEM Waves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90661" y="4005064"/>
            <a:ext cx="4448539" cy="20266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carry the conduction current, there must be a component of displacement current or electric field in the direction of propagation.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no TEM in a hollow metallic waveguide, such as a rectangular waveguide or circular waveguide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373" y="4077072"/>
            <a:ext cx="2988563" cy="26390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876" y="4648200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81200" y="5630425"/>
            <a:ext cx="1084642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849" y="5899366"/>
                <a:ext cx="263982" cy="34515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0930" r="-1860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CFCB-C9CF-4122-A360-11DA02F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TEM wave can propagate in a hollow metallic waveguide in +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magnetic field lines are always closed, so we draw a closed loop to represent 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 line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Maxwell’s equation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acc>
                          <m:accPr>
                            <m:chr m:val="⃑"/>
                            <m:ctrlPr>
                              <a:rPr lang="zh-CN" alt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num>
                      <m:den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suggests that a circulating magnetic field is generated by either a conducting current or displacement current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going through the loop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means there must be a component of either of the currents in the direction of propagation. Since there is no metal</a:t>
                </a: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E57000-3514-4C19-82CA-86BE93AD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600200"/>
                <a:ext cx="8302752" cy="2465885"/>
              </a:xfrm>
              <a:prstGeom prst="rect">
                <a:avLst/>
              </a:prstGeom>
              <a:blipFill>
                <a:blip r:embed="rId4"/>
                <a:stretch>
                  <a:fillRect l="-661" t="-2723" r="-587"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19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TEM, TE, TM Modes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785262" y="2819400"/>
            <a:ext cx="4749138" cy="2112264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 least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fields that exist in two different dielectric materials, such as microstrip lines and coplanar waveguides, the mode is actually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quasi-TEM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193964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Electromagnetic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48" y="1600200"/>
            <a:ext cx="83027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 propagating on transmission lines can be classified into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modes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which different field components exist in the direction of propagation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Modes here represent different electric and magnetic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distributions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785262" y="5380326"/>
            <a:ext cx="4749138" cy="7142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supported by transmission lines with one or more than one conductors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4649618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Electric</a:t>
            </a:r>
          </a:p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686243"/>
            <a:ext cx="303850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Transverse Magnetic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  <a:endParaRPr lang="en-US" sz="20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63206-23A9-4407-80F8-2393731D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6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77693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Normal Incidence (Lossless)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37681"/>
          <a:stretch/>
        </p:blipFill>
        <p:spPr bwMode="auto">
          <a:xfrm>
            <a:off x="236475" y="1772815"/>
            <a:ext cx="4652407" cy="32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BAF29-10F0-44A3-9F3B-10B95D7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圆角矩形 5"/>
          <p:cNvSpPr/>
          <p:nvPr/>
        </p:nvSpPr>
        <p:spPr>
          <a:xfrm>
            <a:off x="182526" y="5445224"/>
            <a:ext cx="4677506" cy="1296144"/>
          </a:xfrm>
          <a:prstGeom prst="roundRect">
            <a:avLst>
              <a:gd name="adj" fmla="val 1037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Question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What are the fields in both regions?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Concept of loss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less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in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homogeneous, </a:t>
            </a:r>
            <a:r>
              <a:rPr lang="en-US" altLang="zh-CN" sz="1600" dirty="0" smtClean="0">
                <a:solidFill>
                  <a:srgbClr val="C00000"/>
                </a:solidFill>
                <a:latin typeface="Gill Sans MT" panose="020B0502020104020203" pitchFamily="34" charset="0"/>
              </a:rPr>
              <a:t>an</a:t>
            </a: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isotropic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978212" y="2063135"/>
                <a:ext cx="4165788" cy="4869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</a:t>
                </a:r>
                <a:r>
                  <a:rPr lang="en-US" altLang="zh-CN" sz="1600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1600" i="1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iωt+ikz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 real part,  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)] = </a:t>
                </a:r>
                <a:r>
                  <a:rPr lang="en-US" altLang="zh-CN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cos(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(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const. (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equaiphase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take </a:t>
                </a:r>
                <a:r>
                  <a:rPr lang="en-US" altLang="zh-CN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both sides,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dz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𝑒𝑛𝑐𝑒</m:t>
                    </m:r>
                  </m:oMath>
                </a14:m>
                <a:r>
                  <a:rPr lang="zh-CN" alt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dz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m/s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wave propagates along +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 when </a:t>
                </a:r>
                <a:r>
                  <a:rPr lang="en-US" altLang="zh-CN" sz="16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i="1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iωt+ikz</a:t>
                </a:r>
                <a:endParaRPr lang="en-US" altLang="zh-CN" sz="1600" i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i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dz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dz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m/s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propagates along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en-US" altLang="zh-CN" sz="1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Consequently, it is OK to take either e</a:t>
                </a:r>
                <a:r>
                  <a:rPr lang="en-US" altLang="zh-CN" sz="1600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1600" i="1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iωt</a:t>
                </a:r>
                <a:r>
                  <a:rPr lang="en-US" altLang="zh-CN" sz="1600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:r>
                  <a:rPr lang="en-US" altLang="zh-CN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1600" i="1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jωt</a:t>
                </a:r>
                <a:r>
                  <a:rPr lang="en-US" altLang="zh-CN" sz="1600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their real part goes to the same conclusion.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212" y="2063135"/>
                <a:ext cx="4165788" cy="4869410"/>
              </a:xfrm>
              <a:prstGeom prst="rect">
                <a:avLst/>
              </a:prstGeom>
              <a:blipFill>
                <a:blip r:embed="rId4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007062" y="1555304"/>
            <a:ext cx="44279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latin typeface="Gill Sans MT" panose="020B0502020104020203" pitchFamily="34" charset="0"/>
              </a:rPr>
              <a:t>Time </a:t>
            </a:r>
            <a:r>
              <a:rPr lang="en-US" altLang="zh-CN" dirty="0">
                <a:latin typeface="Gill Sans MT" panose="020B0502020104020203" pitchFamily="34" charset="0"/>
              </a:rPr>
              <a:t>conventions: e</a:t>
            </a:r>
            <a:r>
              <a:rPr lang="en-US" altLang="zh-CN" i="1" baseline="30000" dirty="0">
                <a:latin typeface="Gill Sans MT" panose="020B0502020104020203" pitchFamily="34" charset="0"/>
              </a:rPr>
              <a:t>–</a:t>
            </a:r>
            <a:r>
              <a:rPr lang="en-US" altLang="zh-CN" i="1" baseline="30000" dirty="0" err="1">
                <a:latin typeface="Gill Sans MT" panose="020B0502020104020203" pitchFamily="34" charset="0"/>
              </a:rPr>
              <a:t>iωt</a:t>
            </a:r>
            <a:r>
              <a:rPr lang="en-US" altLang="zh-CN" dirty="0">
                <a:latin typeface="Gill Sans MT" panose="020B0502020104020203" pitchFamily="34" charset="0"/>
              </a:rPr>
              <a:t> and </a:t>
            </a:r>
            <a:r>
              <a:rPr lang="en-US" altLang="zh-CN" dirty="0" err="1" smtClean="0">
                <a:latin typeface="Gill Sans MT" panose="020B0502020104020203" pitchFamily="34" charset="0"/>
              </a:rPr>
              <a:t>e</a:t>
            </a:r>
            <a:r>
              <a:rPr lang="en-US" altLang="zh-CN" i="1" baseline="30000" dirty="0" err="1" smtClean="0">
                <a:latin typeface="Gill Sans MT" panose="020B0502020104020203" pitchFamily="34" charset="0"/>
              </a:rPr>
              <a:t>+jωt</a:t>
            </a:r>
            <a:r>
              <a:rPr lang="en-US" altLang="zh-CN" i="1" baseline="30000" dirty="0" smtClean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(</a:t>
            </a:r>
            <a:r>
              <a:rPr lang="en-US" altLang="zh-CN" i="1" dirty="0" smtClean="0">
                <a:latin typeface="Gill Sans MT" panose="020B0502020104020203" pitchFamily="34" charset="0"/>
              </a:rPr>
              <a:t>pp. 25</a:t>
            </a:r>
            <a:r>
              <a:rPr lang="en-US" altLang="zh-CN" dirty="0" smtClean="0">
                <a:latin typeface="Gill Sans MT" panose="020B0502020104020203" pitchFamily="34" charset="0"/>
              </a:rPr>
              <a:t>)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444208" y="5008376"/>
            <a:ext cx="360040" cy="19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Relations for </a:t>
            </a:r>
            <a:r>
              <a:rPr lang="en-US" b="1" dirty="0"/>
              <a:t>E</a:t>
            </a:r>
            <a:r>
              <a:rPr lang="en-US" dirty="0"/>
              <a:t> and </a:t>
            </a:r>
            <a:r>
              <a:rPr lang="en-US" b="1" dirty="0"/>
              <a:t>H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12649" y="1639454"/>
            <a:ext cx="7997952" cy="106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we will find general solutions (relations for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Maxwell’s equations for TEM, TE, and TM wave propagation in cylindrical transmission lines or waveguides.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971800"/>
            <a:ext cx="2302875" cy="24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4819" y="2971800"/>
            <a:ext cx="2716875" cy="2399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5744" y="5592178"/>
            <a:ext cx="1335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Waveguide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1971" y="5438290"/>
            <a:ext cx="20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transmission line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32182" y="3820404"/>
            <a:ext cx="1554480" cy="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1078" y="4026331"/>
            <a:ext cx="2005584" cy="587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3046" y="3626221"/>
            <a:ext cx="1344168" cy="194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4749" y="3626221"/>
            <a:ext cx="74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8040" y="4171367"/>
            <a:ext cx="9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D10D53-584E-48B1-99BE-8DAC61D7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8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Procedure for Solving Fields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8208912" cy="44930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Express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in terms of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Solve wave equation for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z</a:t>
            </a:r>
            <a:r>
              <a:rPr lang="en-US" altLang="zh-CN" dirty="0"/>
              <a:t> (TM case) and H</a:t>
            </a:r>
            <a:r>
              <a:rPr lang="en-US" altLang="zh-CN" baseline="-25000" dirty="0"/>
              <a:t>z</a:t>
            </a:r>
            <a:r>
              <a:rPr lang="en-US" altLang="zh-CN" dirty="0"/>
              <a:t> (TE case)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Get E</a:t>
            </a:r>
            <a:r>
              <a:rPr lang="en-US" altLang="zh-CN" baseline="-25000" dirty="0"/>
              <a:t>x</a:t>
            </a:r>
            <a:r>
              <a:rPr lang="en-US" altLang="zh-CN" dirty="0"/>
              <a:t>, 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y</a:t>
            </a:r>
            <a:r>
              <a:rPr lang="en-US" altLang="zh-CN" dirty="0"/>
              <a:t>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x</a:t>
            </a:r>
            <a:r>
              <a:rPr lang="en-US" altLang="zh-CN" dirty="0"/>
              <a:t>, and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y</a:t>
            </a:r>
            <a:r>
              <a:rPr lang="en-US" altLang="zh-CN" dirty="0"/>
              <a:t> from step 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B95A2-8374-477E-96DB-2542B0F9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Fields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973686"/>
            <a:ext cx="3467250" cy="413866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85801" y="1524000"/>
            <a:ext cx="7927848" cy="44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wave propagating along the +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1149" y="1963728"/>
            <a:ext cx="3622500" cy="452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2563394"/>
            <a:ext cx="2134688" cy="824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b="51268"/>
          <a:stretch/>
        </p:blipFill>
        <p:spPr>
          <a:xfrm>
            <a:off x="1219200" y="4517136"/>
            <a:ext cx="3105000" cy="2155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t="51005"/>
          <a:stretch/>
        </p:blipFill>
        <p:spPr>
          <a:xfrm>
            <a:off x="5029200" y="4517136"/>
            <a:ext cx="3105000" cy="216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𝜔𝜇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45" y="3554975"/>
                <a:ext cx="6704271" cy="691536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85801" y="2725039"/>
            <a:ext cx="5257799" cy="39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the two curl Maxwell’s equations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2EB01-C982-4275-87D7-8E9B21A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32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1496220"/>
            <a:ext cx="6659303" cy="50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 fields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 by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28" y="2067312"/>
            <a:ext cx="3105000" cy="442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396" y="2067312"/>
            <a:ext cx="3454313" cy="31137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38200" y="2033194"/>
            <a:ext cx="2919407" cy="688868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328" y="5057914"/>
            <a:ext cx="2773103" cy="667512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0332" y="5291758"/>
            <a:ext cx="1474875" cy="397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20584" y="5289348"/>
            <a:ext cx="81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562" y="5311157"/>
            <a:ext cx="1242000" cy="3589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14511" y="6462372"/>
            <a:ext cx="24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wave number</a:t>
            </a:r>
          </a:p>
        </p:txBody>
      </p:sp>
      <p:sp>
        <p:nvSpPr>
          <p:cNvPr id="29" name="Up Arrow 28"/>
          <p:cNvSpPr/>
          <p:nvPr/>
        </p:nvSpPr>
        <p:spPr>
          <a:xfrm flipV="1">
            <a:off x="4432628" y="5685901"/>
            <a:ext cx="201168" cy="8229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Up Arrow 29"/>
          <p:cNvSpPr/>
          <p:nvPr/>
        </p:nvSpPr>
        <p:spPr>
          <a:xfrm flipV="1">
            <a:off x="4951913" y="5685901"/>
            <a:ext cx="201168" cy="41148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3320" y="6062262"/>
            <a:ext cx="162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number</a:t>
            </a:r>
          </a:p>
        </p:txBody>
      </p:sp>
      <p:sp>
        <p:nvSpPr>
          <p:cNvPr id="32" name="Up Arrow 31"/>
          <p:cNvSpPr/>
          <p:nvPr/>
        </p:nvSpPr>
        <p:spPr>
          <a:xfrm rot="-3600000" flipV="1">
            <a:off x="5675153" y="5580313"/>
            <a:ext cx="201168" cy="32004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207" y="5722564"/>
            <a:ext cx="1885355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constant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24328" y="2362200"/>
            <a:ext cx="657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5319" y="2376622"/>
            <a:ext cx="666077" cy="2396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538051" y="4787404"/>
            <a:ext cx="953367" cy="603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562664" y="2368810"/>
            <a:ext cx="918732" cy="2983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9328" y="2794850"/>
            <a:ext cx="3012203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49083" y="4289170"/>
            <a:ext cx="2640565" cy="688868"/>
          </a:xfrm>
          <a:prstGeom prst="roundRect">
            <a:avLst/>
          </a:prstGeom>
          <a:solidFill>
            <a:srgbClr val="FFC00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815319" y="3200400"/>
            <a:ext cx="6570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815319" y="3200400"/>
            <a:ext cx="690690" cy="772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515838" y="3200400"/>
            <a:ext cx="956549" cy="14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528029" y="3971170"/>
            <a:ext cx="944358" cy="6768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482548" y="2794850"/>
            <a:ext cx="3453161" cy="164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85553-1842-448F-9752-E74F3B8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0" grpId="0" animBg="1"/>
      <p:bldP spid="31" grpId="0"/>
      <p:bldP spid="32" grpId="0" animBg="1"/>
      <p:bldP spid="33" grpId="0"/>
      <p:bldP spid="45" grpId="0" animBg="1"/>
      <p:bldP spid="46" grpId="0" animBg="1"/>
      <p:bldP spid="3" grpId="0" animBg="1"/>
      <p:bldP spid="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914400" y="1565745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8431" y="2015299"/>
            <a:ext cx="1940625" cy="286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7423" y="2015299"/>
            <a:ext cx="1591313" cy="378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r="648"/>
          <a:stretch/>
        </p:blipFill>
        <p:spPr>
          <a:xfrm>
            <a:off x="3833282" y="2508260"/>
            <a:ext cx="3740421" cy="8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3874151"/>
            <a:ext cx="2949750" cy="8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5328" y="5639707"/>
            <a:ext cx="3531938" cy="64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438833"/>
            <a:ext cx="2988563" cy="32980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914400" y="4876800"/>
            <a:ext cx="74676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641" y="575975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14400" y="6279908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0907" y="2003093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61" y="2281489"/>
                <a:ext cx="1623971" cy="28386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880" t="-25532" r="-263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78131-824C-4EB5-9259-112B8BE6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Solution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914400" y="1521056"/>
            <a:ext cx="6659303" cy="44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waves,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≠ 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7423" y="1970610"/>
            <a:ext cx="1591313" cy="378300"/>
          </a:xfrm>
          <a:prstGeom prst="rect">
            <a:avLst/>
          </a:prstGeom>
        </p:spPr>
      </p:pic>
      <p:sp>
        <p:nvSpPr>
          <p:cNvPr id="39" name="Content Placeholder 4"/>
          <p:cNvSpPr txBox="1">
            <a:spLocks/>
          </p:cNvSpPr>
          <p:nvPr/>
        </p:nvSpPr>
        <p:spPr>
          <a:xfrm>
            <a:off x="914400" y="4908140"/>
            <a:ext cx="7543800" cy="76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solved subject to the boundary conditions of the specific guide geometry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841" y="5791092"/>
            <a:ext cx="243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dependent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431" y="1970610"/>
            <a:ext cx="1901813" cy="145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431" y="3414339"/>
            <a:ext cx="1824188" cy="14938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7423" y="2449502"/>
            <a:ext cx="3726000" cy="824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7423" y="3809524"/>
            <a:ext cx="2910938" cy="8051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7423" y="3374595"/>
            <a:ext cx="2910938" cy="32980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528" y="5674440"/>
            <a:ext cx="3570750" cy="688700"/>
          </a:xfrm>
          <a:prstGeom prst="rect">
            <a:avLst/>
          </a:prstGeom>
        </p:spPr>
      </p:pic>
      <p:sp>
        <p:nvSpPr>
          <p:cNvPr id="47" name="Content Placeholder 4"/>
          <p:cNvSpPr txBox="1">
            <a:spLocks/>
          </p:cNvSpPr>
          <p:nvPr/>
        </p:nvSpPr>
        <p:spPr>
          <a:xfrm>
            <a:off x="914400" y="6363140"/>
            <a:ext cx="6659303" cy="46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waves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cutoff wave number and cutoff frequency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6627" y="1961466"/>
            <a:ext cx="166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759752"/>
            <a:ext cx="198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02" y="2219914"/>
                <a:ext cx="1541961" cy="28193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2767" t="-21739" r="-31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69B83-0826-4115-9455-3144E791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 Mode Solution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676400"/>
            <a:ext cx="7772400" cy="1630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TEM waves,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to be 0, otherwise all fields will be 0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go back to the Helmholtz wave equation for the transverse field components (in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1" r="846"/>
          <a:stretch/>
        </p:blipFill>
        <p:spPr>
          <a:xfrm>
            <a:off x="1157089" y="3419581"/>
            <a:ext cx="3732962" cy="8439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FEF099-F6F2-4CB0-9EC4-BE696767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3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 Modes in Rectangular Waveguide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676400"/>
            <a:ext cx="2768625" cy="151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0" y="2667000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38200" y="3352800"/>
            <a:ext cx="7543800" cy="86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needs the method of separation of variables to solve it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 is rewritten as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4192" y="1829771"/>
            <a:ext cx="3958875" cy="93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1" r="1282" b="7580"/>
          <a:stretch/>
        </p:blipFill>
        <p:spPr>
          <a:xfrm>
            <a:off x="1242904" y="4347734"/>
            <a:ext cx="2567096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904" y="5222711"/>
            <a:ext cx="3260250" cy="766301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838200" y="4775272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equation becomes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838200" y="6029561"/>
            <a:ext cx="6591985" cy="447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term must be a constant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D7E742-50AD-4DE0-A2DF-2A1A2A7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Solutions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3173001"/>
            <a:ext cx="427550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762000" y="3964014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 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524000"/>
            <a:ext cx="2057063" cy="1649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5059"/>
                <a:ext cx="1533368" cy="61760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1" y="2376562"/>
                <a:ext cx="1510926" cy="6701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116555"/>
            <a:ext cx="1591313" cy="465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960" y="3594409"/>
            <a:ext cx="6947439" cy="368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1961" y="3142298"/>
            <a:ext cx="2600438" cy="3298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190" y="4348652"/>
            <a:ext cx="3726000" cy="863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5410866"/>
            <a:ext cx="1707750" cy="1257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7548" y="5297052"/>
            <a:ext cx="7100101" cy="148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52213" y="5018691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7800" y="5010756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29400" y="5010838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5848290"/>
            <a:ext cx="8244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9479" y="5836502"/>
            <a:ext cx="12192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34503" y="5836502"/>
            <a:ext cx="1204297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5375" y="1445738"/>
            <a:ext cx="2768625" cy="15196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E5ECBD-9D56-407E-AAB8-2C9BEA7A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Fields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12649" y="26976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12651" y="1595086"/>
            <a:ext cx="3349750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3840" y="1997971"/>
            <a:ext cx="5200875" cy="37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840" y="2376271"/>
            <a:ext cx="5200875" cy="3201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12648" y="36576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0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731" y="3203008"/>
                <a:ext cx="1021433" cy="30777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389" r="-419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840" y="3114133"/>
            <a:ext cx="4331475" cy="570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252" y="4085876"/>
            <a:ext cx="5009400" cy="589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252" y="4749366"/>
            <a:ext cx="5216400" cy="6104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252" y="5480237"/>
            <a:ext cx="4843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6253" y="6171347"/>
            <a:ext cx="4802400" cy="6104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5119" y="4953000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2731" y="1828800"/>
            <a:ext cx="2811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longer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corresponds to the shorter dimension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2BE49-9492-4D32-9912-69CFFAA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3" y="1752600"/>
            <a:ext cx="49865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Individual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349" y="1600200"/>
            <a:ext cx="1244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2857500" y="19431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7552" y="3816096"/>
            <a:ext cx="1298448" cy="3749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Note + sign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648200" y="42672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28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8200" y="5562600"/>
            <a:ext cx="138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>
                <a:latin typeface="Times New Roman"/>
                <a:cs typeface="Times New Roman"/>
              </a:rPr>
              <a:t>‒</a:t>
            </a:r>
            <a:r>
              <a:rPr lang="en-US" dirty="0"/>
              <a:t> sign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0" y="5562600"/>
            <a:ext cx="12954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343400" y="59436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710674" y="4419600"/>
            <a:ext cx="234696" cy="435705"/>
          </a:xfrm>
          <a:prstGeom prst="ellipse">
            <a:avLst/>
          </a:prstGeom>
          <a:solidFill>
            <a:srgbClr val="71DAFF">
              <a:alpha val="4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60950" y="3429000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856737" y="3929948"/>
            <a:ext cx="569310" cy="2817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4922" y="4988494"/>
            <a:ext cx="1036018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Unknown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565996" y="5578012"/>
            <a:ext cx="599561" cy="1591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/>
          <p:nvPr/>
        </p:nvCxnSpPr>
        <p:spPr>
          <a:xfrm rot="10800000" flipV="1">
            <a:off x="2500298" y="3571876"/>
            <a:ext cx="1143008" cy="28575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>
            <a:stCxn id="19" idx="1"/>
          </p:cNvCxnSpPr>
          <p:nvPr/>
        </p:nvCxnSpPr>
        <p:spPr>
          <a:xfrm rot="10800000" flipV="1">
            <a:off x="2643174" y="5173160"/>
            <a:ext cx="851748" cy="3989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57356" y="1571612"/>
            <a:ext cx="78581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r>
              <a:rPr lang="en-US" dirty="0"/>
              <a:t>nown</a:t>
            </a:r>
          </a:p>
        </p:txBody>
      </p:sp>
      <p:cxnSp>
        <p:nvCxnSpPr>
          <p:cNvPr id="30" name="Straight Arrow Connector 17"/>
          <p:cNvCxnSpPr/>
          <p:nvPr/>
        </p:nvCxnSpPr>
        <p:spPr>
          <a:xfrm rot="16200000" flipH="1">
            <a:off x="2285984" y="2000241"/>
            <a:ext cx="285754" cy="142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BF24E2-BD5C-4A59-996A-68CB8A85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圆角矩形 21"/>
          <p:cNvSpPr/>
          <p:nvPr/>
        </p:nvSpPr>
        <p:spPr>
          <a:xfrm>
            <a:off x="6228184" y="5445224"/>
            <a:ext cx="2808312" cy="1174760"/>
          </a:xfrm>
          <a:prstGeom prst="roundRect">
            <a:avLst>
              <a:gd name="adj" fmla="val 7310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🌙 </a:t>
            </a:r>
            <a:r>
              <a:rPr lang="en-US" altLang="zh-CN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Question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What if E-field is perpendicular to the screen? (pp. 370)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圆角矩形 22"/>
              <p:cNvSpPr/>
              <p:nvPr/>
            </p:nvSpPr>
            <p:spPr>
              <a:xfrm>
                <a:off x="6422199" y="2947352"/>
                <a:ext cx="2482687" cy="1534800"/>
              </a:xfrm>
              <a:prstGeom prst="roundRect">
                <a:avLst>
                  <a:gd name="adj" fmla="val 731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Gill Sans MT" panose="020B0502020104020203" pitchFamily="34" charset="0"/>
                  </a:rPr>
                  <a:t>💡</a:t>
                </a:r>
                <a:r>
                  <a:rPr lang="zh-CN" altLang="en-US" sz="16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Gill Sans MT" panose="020B0502020104020203" pitchFamily="34" charset="0"/>
                  </a:rPr>
                  <a:t> </a:t>
                </a:r>
                <a:r>
                  <a:rPr lang="en-US" altLang="zh-CN" sz="1600" b="1" dirty="0" smtClean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Tips 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Gill Sans MT" panose="020B0502020104020203" pitchFamily="34" charset="0"/>
                  </a:rPr>
                  <a:t>(right-hand rules)</a:t>
                </a:r>
                <a:endParaRPr lang="en-US" altLang="zh-CN" sz="16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</m:acc>
                  </m:oMath>
                </a14:m>
                <a:endPara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</m:oMath>
                </a14:m>
                <a:endParaRPr lang="en-US" altLang="zh-CN" sz="16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altLang="zh-CN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acc>
                  </m:oMath>
                </a14:m>
                <a:endParaRPr lang="en-US" altLang="zh-CN" sz="16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圆角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99" y="2947352"/>
                <a:ext cx="2482687" cy="1534800"/>
              </a:xfrm>
              <a:prstGeom prst="roundRect">
                <a:avLst>
                  <a:gd name="adj" fmla="val 7310"/>
                </a:avLst>
              </a:prstGeom>
              <a:blipFill>
                <a:blip r:embed="rId4"/>
                <a:stretch>
                  <a:fillRect b="-4724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 Mode Parameters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73523" y="1640686"/>
            <a:ext cx="6591985" cy="4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cutoff wavenumber and propagation constant are</a:t>
            </a:r>
            <a:endParaRPr kumimoji="0" lang="en-US" sz="2000" b="0" i="1" u="none" strike="noStrike" kern="120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3522" y="3830846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cutoff frequency 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937" y="2920399"/>
            <a:ext cx="5162063" cy="737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082199"/>
            <a:ext cx="3066188" cy="737201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673521" y="5377100"/>
            <a:ext cx="8013279" cy="49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guide wavelength and phase velocity are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762" y="4224100"/>
            <a:ext cx="5705438" cy="80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5845099"/>
            <a:ext cx="1125563" cy="708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985" y="5879050"/>
            <a:ext cx="970313" cy="640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911" y="2308002"/>
            <a:ext cx="1591313" cy="465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DCE87-D8BF-481E-9735-9BD95C5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9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1614" y="1517305"/>
            <a:ext cx="8144434" cy="1465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dominant mode is the mode with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lowest cutoff frequency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the first mode that can propagate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cannot be both 0, otherwise all the fields are 0. Since we assume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&gt;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cutoff frequency of the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 is the lowest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621613" y="3694018"/>
            <a:ext cx="6591985" cy="40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fields of the TE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r="1001"/>
          <a:stretch/>
        </p:blipFill>
        <p:spPr>
          <a:xfrm>
            <a:off x="5410200" y="2998639"/>
            <a:ext cx="1805928" cy="737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212" y="3124200"/>
            <a:ext cx="1203188" cy="34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/>
          <a:srcRect r="1093"/>
          <a:stretch/>
        </p:blipFill>
        <p:spPr>
          <a:xfrm>
            <a:off x="6630031" y="3919381"/>
            <a:ext cx="2303298" cy="40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791" y="4108961"/>
            <a:ext cx="3726000" cy="270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9239" y="5190448"/>
            <a:ext cx="195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vary with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888" y="3016486"/>
            <a:ext cx="4564350" cy="644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B99F8E-5D7C-4DC8-B298-DA4EC6C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Dominant Mode Field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89201" y="1001799"/>
            <a:ext cx="4554000" cy="620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657600"/>
            <a:ext cx="99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0930C7-FC7A-4607-B9DC-3A10BF5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61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Mode Surface Current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905000"/>
            <a:ext cx="7988908" cy="319291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8D81B-F683-4D64-A030-F722BBC9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75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5800" y="3048000"/>
                <a:ext cx="7924800" cy="2325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 higher order modes of the rectangular waveguide is dependent on the waveguide structure, i.e. the relationship between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0A22E"/>
                  </a:buClr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&gt;2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then the second TE mode is TE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  <a:defRPr/>
                </a:pPr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second TE mode is TE</a:t>
                </a:r>
                <a:r>
                  <a:rPr lang="en-US" altLang="zh-CN" sz="2000" baseline="-25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CN" sz="2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TE</a:t>
                </a:r>
                <a:r>
                  <a:rPr lang="en-US" altLang="zh-CN" sz="2000" baseline="-250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US" altLang="zh-CN" sz="20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7924800" cy="2325215"/>
              </a:xfrm>
              <a:prstGeom prst="rect">
                <a:avLst/>
              </a:prstGeom>
              <a:blipFill>
                <a:blip r:embed="rId2"/>
                <a:stretch>
                  <a:fillRect l="-692" t="-2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05000"/>
            <a:ext cx="5705438" cy="805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3685D-DC22-420D-823A-064D1CD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6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TM Modes in Rectangular Waveguide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62003" y="1694062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equation for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000" b="0" i="1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2" y="3069149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the same method, the general solution of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707" y="2128248"/>
            <a:ext cx="3920063" cy="94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707" y="3503335"/>
            <a:ext cx="6484276" cy="353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707" y="4290601"/>
            <a:ext cx="3726000" cy="81480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762001" y="3856415"/>
            <a:ext cx="6591985" cy="43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apply the boundary conditions to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62000" y="5105401"/>
            <a:ext cx="7924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that satisfaction of these conditions on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automatically lead to satisfaction of the boundary conditions by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AAF7A4-05CD-4987-8254-4C4421F5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7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Mode Fields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62001" y="2621439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solution for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2002" y="1518886"/>
            <a:ext cx="6591985" cy="41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762000" y="3581400"/>
            <a:ext cx="6591985" cy="40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components of the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331" y="3126808"/>
                <a:ext cx="1025281" cy="30777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357" r="-41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192" y="1936706"/>
            <a:ext cx="5239688" cy="31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192" y="2249773"/>
            <a:ext cx="4890375" cy="349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53985" y="4902903"/>
            <a:ext cx="1600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mode number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733" y="3023764"/>
            <a:ext cx="5402700" cy="593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979" y="4019729"/>
            <a:ext cx="5050800" cy="6104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978" y="4724400"/>
            <a:ext cx="5009400" cy="62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424" y="5439418"/>
            <a:ext cx="4926600" cy="60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424" y="6143612"/>
            <a:ext cx="5175000" cy="6001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41F5-7337-4C73-8FF7-61FF7888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TM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495961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Phase constant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wave travelling inside the guide along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-direction, its phase factor is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jβz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36184"/>
            <a:ext cx="457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Cutoff Frequency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to each mode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 is a 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 frequency </a:t>
            </a:r>
            <a:r>
              <a:rPr lang="en-US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β = 0.  By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in Eq. (8.105) and then solving for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51507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wave, in a given mode, can propagate through the guide only if its frequency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fmn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only then </a:t>
            </a:r>
            <a:r>
              <a:rPr lang="en-US" sz="2000" i="1" dirty="0" err="1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real.</a:t>
            </a:r>
            <a:endParaRPr lang="en-US" sz="2000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602468"/>
            <a:ext cx="1951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Phase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4191000"/>
            <a:ext cx="35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Wave Impedance in the Guide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715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Whereas properties 1 to 3 are common to both modes, property 4 is specific to TM modes.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777405"/>
            <a:ext cx="4495800" cy="11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956372"/>
            <a:ext cx="4572000" cy="7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495800" cy="7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9920" y="4648200"/>
            <a:ext cx="43740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EC3F-040A-474E-AA94-2B637F43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First TM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00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886200"/>
            <a:ext cx="3352800" cy="2852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728771"/>
            <a:ext cx="3657600" cy="610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789" y="3056429"/>
            <a:ext cx="3136050" cy="644080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-4481" y="1584244"/>
            <a:ext cx="5490882" cy="1472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if either of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0, all the fields are 0. So there is no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TM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mode, and the first TM mode or the lowest order TM mode is TM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Its cutoff frequency 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207980-28C6-491E-9D50-BABE6400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 Order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38200" y="1752600"/>
            <a:ext cx="7620000" cy="1459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higher order TE modes (all that other than TE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all the TM modes, you need to determine the order of modes by calculating their cutoff wavenumber or cutoff frequency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4827F6-06FA-4982-B95C-D92DC611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Boundary Conditions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 flipH="1">
            <a:off x="8766048" y="1600200"/>
            <a:ext cx="149352" cy="44958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496" y="680728"/>
            <a:ext cx="159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Total fields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0" y="2819400"/>
            <a:ext cx="162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Solution gives: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117" y="0"/>
            <a:ext cx="4295884" cy="26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9200"/>
            <a:ext cx="484537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861495"/>
            <a:ext cx="3394720" cy="95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0"/>
            <a:ext cx="4343400" cy="267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168380"/>
            <a:ext cx="4267200" cy="364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086600" y="4419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ill Sans MT" panose="020B0502020104020203" pitchFamily="34" charset="0"/>
              </a:rPr>
              <a:t>Defined by 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5410200"/>
            <a:ext cx="2567947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ill Sans MT" panose="020B0502020104020203" pitchFamily="34" charset="0"/>
              </a:rPr>
              <a:t>At the boundary </a:t>
            </a:r>
            <a:r>
              <a:rPr lang="en-US" sz="2000" i="1" dirty="0">
                <a:solidFill>
                  <a:srgbClr val="C00000"/>
                </a:solidFill>
                <a:latin typeface="Gill Sans MT" panose="020B0502020104020203" pitchFamily="34" charset="0"/>
              </a:rPr>
              <a:t>z</a:t>
            </a:r>
            <a:r>
              <a:rPr lang="en-US" sz="2000" dirty="0">
                <a:solidFill>
                  <a:srgbClr val="C00000"/>
                </a:solidFill>
                <a:latin typeface="Gill Sans MT" panose="020B0502020104020203" pitchFamily="34" charset="0"/>
              </a:rPr>
              <a:t> = 0: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907704" y="666334"/>
            <a:ext cx="2747127" cy="806612"/>
          </a:xfrm>
          <a:prstGeom prst="roundRect">
            <a:avLst>
              <a:gd name="adj" fmla="val 10373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💡 </a:t>
            </a:r>
            <a:r>
              <a:rPr lang="en-US" altLang="zh-CN" sz="1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Field Summation Theorem</a:t>
            </a:r>
            <a:endParaRPr lang="en-US" altLang="zh-CN" sz="14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🌙</a:t>
            </a:r>
            <a:r>
              <a:rPr lang="zh-CN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How about power?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Degenerate Modes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752600"/>
            <a:ext cx="7467600" cy="19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seen that all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TM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modes with the same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(neither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0) are degenerate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Besides this, for special relationship between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there are also other possible degenerate modes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example, if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TE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degenerate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8E8DAD-5E58-45E8-98D8-29D1F1F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3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Nonpropagating Modes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676401"/>
            <a:ext cx="7620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mode that cannot propagate at a certain working frequency, i.e. with a cutoff frequency above the working frequency, it is called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nonpropagating mode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evanescent mode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this case, its propagation constant is purely imaginary. But need to note that for a propagation direction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the imaginary propagation constant has to be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negative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(as explained below) to make the wave exponentially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191000"/>
                <a:ext cx="3283719" cy="62632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227002"/>
                <a:ext cx="1182311" cy="55431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1C6FD9-1D94-409B-BA89-64AF1AC5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057400"/>
            <a:ext cx="3850200" cy="50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212" y="26670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212" y="3330490"/>
            <a:ext cx="5216400" cy="610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212" y="4038600"/>
            <a:ext cx="4843800" cy="6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213" y="4729710"/>
            <a:ext cx="4802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212" y="156638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7" y="5476050"/>
                <a:ext cx="7452746" cy="115236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019800" y="2468994"/>
            <a:ext cx="2898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field component in the direction of propagation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contribute to real power flow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7D65AD-B9E9-4DA1-BEBB-707F908C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Wave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7800" y="1600200"/>
            <a:ext cx="5009400" cy="589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00" y="2263690"/>
            <a:ext cx="5216400" cy="610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89508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 Modes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103" y="34290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103" y="2895600"/>
            <a:ext cx="135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2903049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3429001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54951"/>
                <a:ext cx="1974708" cy="56368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286000" y="4034027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the variation of fields in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7379" y="4724401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592897" y="5193792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2743200"/>
                <a:ext cx="1432059" cy="56720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74" y="3389841"/>
                <a:ext cx="1435906" cy="60369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4898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3483726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0800000" flipV="1">
            <a:off x="3489822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V="1">
            <a:off x="4559904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0800000">
            <a:off x="4566000" y="5180808"/>
            <a:ext cx="10728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5422" y="47244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/>
          <p:cNvSpPr/>
          <p:nvPr/>
        </p:nvSpPr>
        <p:spPr>
          <a:xfrm>
            <a:off x="6388579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 flipV="1">
            <a:off x="6388580" y="5180808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7100132" y="517343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10800000">
            <a:off x="7104979" y="5178693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>
            <a:off x="7811573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0800000" flipV="1">
            <a:off x="7811574" y="5193792"/>
            <a:ext cx="7164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" y="6304829"/>
                <a:ext cx="1693989" cy="27699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1079" r="-215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602921" y="6019800"/>
            <a:ext cx="21469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9292" y="4730112"/>
            <a:ext cx="0" cy="119520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" y="5121182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32585" y="594149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53" y="6304829"/>
                <a:ext cx="1565750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1563" r="-156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83" y="6142249"/>
                <a:ext cx="1693990" cy="5186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37004" y="4801248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16313" y="4901013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7740" y="5009251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08" y="4089561"/>
                <a:ext cx="1908792" cy="30444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l="-2236" r="-319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017329-7A84-4B4F-8997-61915F8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A9902-A56B-428E-98CF-5E569546C9E2}"/>
                  </a:ext>
                </a:extLst>
              </p:cNvPr>
              <p:cNvSpPr txBox="1"/>
              <p:nvPr/>
            </p:nvSpPr>
            <p:spPr>
              <a:xfrm>
                <a:off x="1113642" y="5479547"/>
                <a:ext cx="1062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8A9902-A56B-428E-98CF-5E569546C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42" y="5479547"/>
                <a:ext cx="1062599" cy="276999"/>
              </a:xfrm>
              <a:prstGeom prst="rect">
                <a:avLst/>
              </a:prstGeom>
              <a:blipFill>
                <a:blip r:embed="rId11"/>
                <a:stretch>
                  <a:fillRect l="-4598" t="-2222" r="-747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3E890D6-0006-44DF-91F8-27E9B391507C}"/>
                  </a:ext>
                </a:extLst>
              </p:cNvPr>
              <p:cNvSpPr txBox="1"/>
              <p:nvPr/>
            </p:nvSpPr>
            <p:spPr>
              <a:xfrm>
                <a:off x="4500884" y="5400791"/>
                <a:ext cx="1190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3E890D6-0006-44DF-91F8-27E9B391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84" y="5400791"/>
                <a:ext cx="1190839" cy="276999"/>
              </a:xfrm>
              <a:prstGeom prst="rect">
                <a:avLst/>
              </a:prstGeom>
              <a:blipFill>
                <a:blip r:embed="rId12"/>
                <a:stretch>
                  <a:fillRect l="-3571" t="-2222" r="-612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0F15C4C-2D57-4CE8-9081-C4FB7DE9FDC4}"/>
                  </a:ext>
                </a:extLst>
              </p:cNvPr>
              <p:cNvSpPr txBox="1"/>
              <p:nvPr/>
            </p:nvSpPr>
            <p:spPr>
              <a:xfrm>
                <a:off x="6934200" y="4791722"/>
                <a:ext cx="1190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0F15C4C-2D57-4CE8-9081-C4FB7DE9F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91722"/>
                <a:ext cx="1190839" cy="276999"/>
              </a:xfrm>
              <a:prstGeom prst="rect">
                <a:avLst/>
              </a:prstGeom>
              <a:blipFill>
                <a:blip r:embed="rId13"/>
                <a:stretch>
                  <a:fillRect l="-4103" t="-2222" r="-615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9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Cutoff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621" y="17526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 flipV="1">
            <a:off x="985139" y="2221991"/>
            <a:ext cx="2150302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22" y="3057271"/>
                <a:ext cx="861261" cy="27699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634" r="-493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29246" y="18294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29001" y="2590800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c 44"/>
          <p:cNvSpPr/>
          <p:nvPr/>
        </p:nvSpPr>
        <p:spPr>
          <a:xfrm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0800000" flipV="1">
            <a:off x="3048001" y="3060191"/>
            <a:ext cx="288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44" y="3904176"/>
                <a:ext cx="1432059" cy="56720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468626" y="2667647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87" y="1965669"/>
                <a:ext cx="1385379" cy="276999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3524" t="-2174" r="-13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𝜋/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53" y="1940606"/>
                <a:ext cx="1866507" cy="276999"/>
              </a:xfrm>
              <a:prstGeom prst="rect">
                <a:avLst/>
              </a:prstGeom>
              <a:blipFill>
                <a:blip r:embed="rId5" cstate="print"/>
                <a:stretch>
                  <a:fillRect l="-4560" t="-30435" r="-162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23341"/>
          <a:stretch>
            <a:fillRect/>
          </a:stretch>
        </p:blipFill>
        <p:spPr bwMode="auto">
          <a:xfrm>
            <a:off x="8193409" y="2564904"/>
            <a:ext cx="627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8" b="23341"/>
          <a:stretch>
            <a:fillRect/>
          </a:stretch>
        </p:blipFill>
        <p:spPr bwMode="auto">
          <a:xfrm>
            <a:off x="8196585" y="1782700"/>
            <a:ext cx="6238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 2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70" y="2708920"/>
                <a:ext cx="1468351" cy="553998"/>
              </a:xfrm>
              <a:prstGeom prst="rect">
                <a:avLst/>
              </a:prstGeom>
              <a:blipFill>
                <a:blip r:embed="rId7" cstate="print"/>
                <a:stretch>
                  <a:fillRect l="-6639" t="-1099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98946" y="2027968"/>
            <a:ext cx="800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426" y="4925569"/>
            <a:ext cx="2145820" cy="11936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>
            <a:off x="922200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0800000" flipV="1">
            <a:off x="922199" y="5394960"/>
            <a:ext cx="1440000" cy="1463040"/>
          </a:xfrm>
          <a:prstGeom prst="arc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10051" y="5002416"/>
            <a:ext cx="71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24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90721"/>
                <a:ext cx="1266757" cy="276999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Multiply 78"/>
          <p:cNvSpPr/>
          <p:nvPr/>
        </p:nvSpPr>
        <p:spPr>
          <a:xfrm>
            <a:off x="1252728" y="5182459"/>
            <a:ext cx="804672" cy="804672"/>
          </a:xfrm>
          <a:prstGeom prst="mathMultiply">
            <a:avLst>
              <a:gd name="adj1" fmla="val 9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27998" y="5201905"/>
            <a:ext cx="55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field distributions for a specific mode are fixed. Keeping increasing the frequency or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only increases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Filling a material with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same effect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74935" y="3617729"/>
            <a:ext cx="2844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transverse waveguide dimension is not big enough to support the sin or cos field distributions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45AB1-E4B5-4985-8118-610EB849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3" grpId="0" animBg="1"/>
      <p:bldP spid="55" grpId="0" animBg="1"/>
      <p:bldP spid="58" grpId="0"/>
      <p:bldP spid="64" grpId="0" animBg="1"/>
      <p:bldP spid="68" grpId="0" animBg="1"/>
      <p:bldP spid="71" grpId="0" animBg="1"/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3" grpId="0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Lines of Different Modes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00200"/>
            <a:ext cx="7599489" cy="4723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6400800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4FE3B-AA7E-4117-AD46-4019F87A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6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58666"/>
            <a:ext cx="7684876" cy="4765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9672" y="6438741"/>
            <a:ext cx="1035000" cy="3621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2ADB5-2491-47AB-91BB-5BCCFAA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0"/>
            <a:ext cx="5562600" cy="38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777" y="3962400"/>
            <a:ext cx="541044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E09DC-1720-476B-BEB7-A0F69048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25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908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81000"/>
            <a:ext cx="5867399" cy="649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0EF45-05FB-4D67-9B5E-DE6EC353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08325" cy="31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4600" y="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0"/>
            <a:ext cx="5486400" cy="123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67031"/>
            <a:ext cx="5562600" cy="487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F3186F-2D17-421B-BF66-601A9CF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828800"/>
            <a:ext cx="51911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4507" y="4052023"/>
            <a:ext cx="4980384" cy="50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4923233"/>
            <a:ext cx="846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ill Sans MT" panose="020B0502020104020203" pitchFamily="34" charset="0"/>
              </a:rPr>
              <a:t>Reflection is caused by </a:t>
            </a:r>
            <a:r>
              <a:rPr lang="en-US" sz="2000" b="1" i="1" dirty="0">
                <a:solidFill>
                  <a:srgbClr val="C00000"/>
                </a:solidFill>
                <a:latin typeface="Gill Sans MT" panose="020B0502020104020203" pitchFamily="34" charset="0"/>
              </a:rPr>
              <a:t>impedance mismatch</a:t>
            </a:r>
            <a:r>
              <a:rPr lang="en-US" sz="2000" dirty="0">
                <a:solidFill>
                  <a:srgbClr val="C00000"/>
                </a:solidFill>
                <a:latin typeface="Gill Sans MT" panose="020B0502020104020203" pitchFamily="34" charset="0"/>
              </a:rPr>
              <a:t> between the two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≈−1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177"/>
                <a:ext cx="2743200" cy="830997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&lt;2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095720"/>
                <a:ext cx="1513350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9687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6964" y="3429000"/>
            <a:ext cx="504771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4E5F3-CDD9-4F4F-9459-A524B91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TE and TM Modes</a:t>
            </a:r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09" y="1600200"/>
            <a:ext cx="898158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3E76D-5266-49D5-B22F-1457D68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Coax-to-Waveguide Connection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3622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 extended section of the inner conductor of a coaxial cable can serve to couple energy into a waveguide or from the waveguide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074" y="1093855"/>
            <a:ext cx="3744326" cy="568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D028E-6C18-440B-B771-5480C849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Velocities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48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2. Group Velocity</a:t>
            </a:r>
          </a:p>
          <a:p>
            <a:pPr marL="342900" indent="-342900"/>
            <a:r>
              <a:rPr lang="en-US" dirty="0"/>
              <a:t>The velocity with which the </a:t>
            </a:r>
            <a:r>
              <a:rPr lang="en-US" dirty="0">
                <a:solidFill>
                  <a:srgbClr val="FF0000"/>
                </a:solidFill>
              </a:rPr>
              <a:t>envelope</a:t>
            </a:r>
            <a:r>
              <a:rPr lang="en-US" dirty="0"/>
              <a:t>—</a:t>
            </a:r>
          </a:p>
          <a:p>
            <a:pPr marL="342900" indent="-342900"/>
            <a:r>
              <a:rPr lang="en-US" dirty="0"/>
              <a:t>or equivalently the wave group—travels </a:t>
            </a:r>
          </a:p>
          <a:p>
            <a:pPr marL="342900" indent="-342900"/>
            <a:r>
              <a:rPr lang="en-US" dirty="0"/>
              <a:t>through the medium is called the </a:t>
            </a:r>
            <a:r>
              <a:rPr lang="en-US" b="1" i="1" dirty="0">
                <a:solidFill>
                  <a:srgbClr val="FF0000"/>
                </a:solidFill>
              </a:rPr>
              <a:t>group </a:t>
            </a:r>
          </a:p>
          <a:p>
            <a:pPr marL="342900" indent="-342900"/>
            <a:r>
              <a:rPr lang="en-US" b="1" i="1" dirty="0">
                <a:solidFill>
                  <a:srgbClr val="FF0000"/>
                </a:solidFill>
              </a:rPr>
              <a:t>velocity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.  </a:t>
            </a:r>
            <a:r>
              <a:rPr lang="en-US" dirty="0"/>
              <a:t>As such,</a:t>
            </a:r>
            <a:r>
              <a:rPr lang="en-US" b="1" i="1" dirty="0"/>
              <a:t>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b="1" i="1" dirty="0"/>
              <a:t> </a:t>
            </a:r>
            <a:r>
              <a:rPr lang="en-US" dirty="0"/>
              <a:t>is the velocity of </a:t>
            </a:r>
          </a:p>
          <a:p>
            <a:pPr marL="342900" indent="-342900"/>
            <a:r>
              <a:rPr lang="en-US" dirty="0"/>
              <a:t>the energy carried by the wave-group, </a:t>
            </a:r>
          </a:p>
          <a:p>
            <a:pPr marL="342900" indent="-342900"/>
            <a:r>
              <a:rPr lang="en-US" dirty="0"/>
              <a:t>and of the information encoded in it. </a:t>
            </a:r>
          </a:p>
          <a:p>
            <a:pPr marL="342900" indent="-342900"/>
            <a:r>
              <a:rPr lang="en-US" dirty="0"/>
              <a:t>Depending on whether or not the </a:t>
            </a:r>
          </a:p>
          <a:p>
            <a:pPr marL="342900" indent="-342900"/>
            <a:r>
              <a:rPr lang="en-US" dirty="0"/>
              <a:t>propagation medium is dispersive, </a:t>
            </a:r>
            <a:r>
              <a:rPr lang="en-US" i="1" dirty="0" err="1"/>
              <a:t>u</a:t>
            </a:r>
            <a:r>
              <a:rPr lang="en-US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may </a:t>
            </a:r>
          </a:p>
          <a:p>
            <a:pPr marL="342900" indent="-342900"/>
            <a:r>
              <a:rPr lang="en-US" dirty="0"/>
              <a:t>or may not be</a:t>
            </a:r>
            <a:r>
              <a:rPr lang="en-US" i="1" dirty="0"/>
              <a:t> </a:t>
            </a:r>
            <a:r>
              <a:rPr lang="en-US" dirty="0"/>
              <a:t>equal to the phase velocity </a:t>
            </a:r>
            <a:r>
              <a:rPr lang="en-US" i="1" dirty="0"/>
              <a:t>u</a:t>
            </a:r>
            <a:r>
              <a:rPr lang="en-US" baseline="-25000" dirty="0"/>
              <a:t>p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447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Phase Velocity  </a:t>
            </a:r>
          </a:p>
          <a:p>
            <a:pPr marL="342900" indent="-342900"/>
            <a:r>
              <a:rPr lang="en-US" dirty="0"/>
              <a:t> The phase velocity is defined as the </a:t>
            </a:r>
          </a:p>
          <a:p>
            <a:pPr marL="342900" indent="-342900"/>
            <a:r>
              <a:rPr lang="en-US" dirty="0"/>
              <a:t>velocity of the sinusoidal pattern of the wave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14683"/>
            <a:ext cx="3411249" cy="8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048746"/>
            <a:ext cx="3826790" cy="73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11172"/>
            <a:ext cx="4283332" cy="5846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4632-1BF9-4E4B-BDB5-D3131CBA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i="1" dirty="0"/>
              <a:t>ω-β</a:t>
            </a:r>
            <a:r>
              <a:rPr lang="en-US" dirty="0"/>
              <a:t> Diagram for TE and TM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1981200"/>
            <a:ext cx="4191000" cy="48628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Note cutoff frequencies along vertical axis.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dirty="0"/>
              <a:t>2. 	</a:t>
            </a:r>
            <a:r>
              <a:rPr lang="en-US" sz="2000" dirty="0"/>
              <a:t>The ratio of the value of ω to that of β defines u</a:t>
            </a:r>
            <a:r>
              <a:rPr lang="en-US" sz="2000" baseline="-25000" dirty="0"/>
              <a:t>p</a:t>
            </a:r>
            <a:r>
              <a:rPr lang="en-US" sz="2000" dirty="0"/>
              <a:t> = ω/β, whereas it is the slope </a:t>
            </a:r>
            <a:r>
              <a:rPr lang="en-US" sz="2000" dirty="0" err="1"/>
              <a:t>dω</a:t>
            </a:r>
            <a:r>
              <a:rPr lang="en-US" sz="2000" dirty="0"/>
              <a:t>/</a:t>
            </a:r>
            <a:r>
              <a:rPr lang="en-US" sz="2000" dirty="0" err="1"/>
              <a:t>dβ</a:t>
            </a:r>
            <a:r>
              <a:rPr lang="en-US" sz="2000" dirty="0"/>
              <a:t> of the curve at that point that defines the group velocity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 marL="457200" indent="-457200">
              <a:buAutoNum type="arabicPeriod" startAt="3"/>
            </a:pPr>
            <a:r>
              <a:rPr lang="en-US" sz="2000" dirty="0"/>
              <a:t>For all modes, as f becomes much larger than the cutoff frequency, the ω-β curve approaches the TEM case, for which u</a:t>
            </a:r>
            <a:r>
              <a:rPr lang="en-US" sz="2000" baseline="-25000" dirty="0"/>
              <a:t>p</a:t>
            </a:r>
            <a:r>
              <a:rPr lang="en-US" sz="2000" dirty="0"/>
              <a:t> = </a:t>
            </a:r>
            <a:r>
              <a:rPr lang="en-US" sz="2000" dirty="0" err="1"/>
              <a:t>u</a:t>
            </a:r>
            <a:r>
              <a:rPr lang="en-US" sz="2000" baseline="-25000" dirty="0" err="1"/>
              <a:t>g</a:t>
            </a:r>
            <a:r>
              <a:rPr lang="en-US" sz="2000" dirty="0"/>
              <a:t>.</a:t>
            </a:r>
          </a:p>
          <a:p>
            <a:endParaRPr lang="en-US" i="1" dirty="0"/>
          </a:p>
          <a:p>
            <a:r>
              <a:rPr lang="en-US" dirty="0"/>
              <a:t>4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522" y="1524000"/>
            <a:ext cx="451638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172200"/>
            <a:ext cx="1600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86AB6-E509-453B-8463-077C577C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Zigzag Reflections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0A295-795D-414C-A896-CE3FAF43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EA547B-D3D3-4680-9D9E-AFF9786ECE2F}"/>
                  </a:ext>
                </a:extLst>
              </p:cNvPr>
              <p:cNvSpPr txBox="1"/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EA547B-D3D3-4680-9D9E-AFF9786E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1665769"/>
                <a:ext cx="9271962" cy="57823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/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B929C4-2032-423E-AA7E-F95647F2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2401455"/>
                <a:ext cx="8719630" cy="632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/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126282-3165-4262-B1D3-D02EDB4C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2" y="3139882"/>
                <a:ext cx="9441880" cy="632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3DDA577B-1153-48C6-9895-2C60D6529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t="87352"/>
          <a:stretch/>
        </p:blipFill>
        <p:spPr bwMode="auto">
          <a:xfrm>
            <a:off x="4255571" y="6373293"/>
            <a:ext cx="4679222" cy="4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1AFE2-0395-4BF3-B3F1-D29CB4F1B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48" y="3810605"/>
            <a:ext cx="468630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/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AE50B1-BFDA-4799-8CE2-EFEC5D4F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955" y="4696046"/>
                <a:ext cx="1664238" cy="298415"/>
              </a:xfrm>
              <a:prstGeom prst="rect">
                <a:avLst/>
              </a:prstGeom>
              <a:blipFill>
                <a:blip r:embed="rId8"/>
                <a:stretch>
                  <a:fillRect l="-1465" r="-3297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Cavities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5181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rectangular waveguide has metal walls on four sides. When the two remaining sides are terminated with conducting walls, the </a:t>
            </a:r>
            <a:r>
              <a:rPr lang="en-US" sz="2000" dirty="0">
                <a:solidFill>
                  <a:srgbClr val="FF0000"/>
                </a:solidFill>
              </a:rPr>
              <a:t>waveguide becomes a cavity</a:t>
            </a:r>
            <a:r>
              <a:rPr lang="en-US" sz="2000" dirty="0"/>
              <a:t>. By designing cavities to </a:t>
            </a:r>
            <a:r>
              <a:rPr lang="en-US" sz="2000" i="1" dirty="0"/>
              <a:t>resonate at specific frequencies, they can be used as circuit elements in </a:t>
            </a:r>
            <a:r>
              <a:rPr lang="en-US" sz="2000" i="1" dirty="0">
                <a:solidFill>
                  <a:srgbClr val="FF0000"/>
                </a:solidFill>
              </a:rPr>
              <a:t>microwave oscillators, amplifiers, and </a:t>
            </a:r>
            <a:r>
              <a:rPr lang="en-US" sz="2000" i="1" dirty="0" err="1">
                <a:solidFill>
                  <a:srgbClr val="FF0000"/>
                </a:solidFill>
              </a:rPr>
              <a:t>bandpass</a:t>
            </a:r>
            <a:r>
              <a:rPr lang="en-US" sz="2000" i="1" dirty="0">
                <a:solidFill>
                  <a:srgbClr val="FF0000"/>
                </a:solidFill>
              </a:rPr>
              <a:t> filters.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Resonant Frequency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543490"/>
            <a:ext cx="16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</a:rPr>
              <a:t>Quality factor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5257800"/>
            <a:ext cx="3429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The quality factor </a:t>
            </a:r>
            <a:r>
              <a:rPr lang="en-US" i="1" dirty="0"/>
              <a:t>is defined in terms of the ratio of the energy</a:t>
            </a:r>
          </a:p>
          <a:p>
            <a:r>
              <a:rPr lang="en-US" i="1" dirty="0"/>
              <a:t>stored in the cavity volume to the energy dissipated in the</a:t>
            </a:r>
          </a:p>
          <a:p>
            <a:r>
              <a:rPr lang="en-US" i="1" dirty="0"/>
              <a:t>cavity walls through conduction.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448343"/>
            <a:ext cx="3733800" cy="70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169" y="5943600"/>
            <a:ext cx="1177289" cy="6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004" y="68527"/>
            <a:ext cx="3511796" cy="678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BB3FB9-0F5F-4E9A-8E06-FA54B27E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5715000" cy="265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43200"/>
            <a:ext cx="5486400" cy="39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C57E0-DDB5-4102-A8E6-B67B649D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12"/>
            <a:ext cx="4658262" cy="216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09800"/>
            <a:ext cx="4419600" cy="318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5644592" cy="822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x8-11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2600" y="4876800"/>
            <a:ext cx="1834757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6400" y="4800600"/>
            <a:ext cx="1981200" cy="19812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BE92-1526-47DA-9D3D-D0A19D1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7520"/>
                <a:ext cx="9137438" cy="152310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25" y="1600200"/>
            <a:ext cx="4191750" cy="1522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7" y="4800600"/>
                <a:ext cx="4533100" cy="76155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6" y="5722126"/>
                <a:ext cx="3858556" cy="76187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6203" y="1584919"/>
            <a:ext cx="3803625" cy="15326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B38FF-6C00-489D-B810-D1483A40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Reflection and Transmission Coefficients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34AF3-A0A9-4DB0-983D-A42A4C3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open-end twice 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556792"/>
            <a:ext cx="6480720" cy="48605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18908" y="6453336"/>
            <a:ext cx="2192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Gill Sans MT" panose="020B0502020104020203" pitchFamily="34" charset="0"/>
              </a:rPr>
              <a:t>Prof . </a:t>
            </a:r>
            <a:r>
              <a:rPr lang="en-US" altLang="zh-CN" sz="1600" dirty="0" err="1" smtClean="0">
                <a:latin typeface="Gill Sans MT" panose="020B0502020104020203" pitchFamily="34" charset="0"/>
              </a:rPr>
              <a:t>Watler</a:t>
            </a:r>
            <a:r>
              <a:rPr lang="en-US" altLang="zh-CN" sz="1600" dirty="0" smtClean="0">
                <a:latin typeface="Gill Sans MT" panose="020B0502020104020203" pitchFamily="34" charset="0"/>
              </a:rPr>
              <a:t> Lewin, MIT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60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4533100" cy="76155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4" y="3128945"/>
                <a:ext cx="9619749" cy="2100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1613202"/>
            <a:ext cx="2173500" cy="12028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E39EB6-4215-46CC-BB77-C48767D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0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Chapter 8 Summary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981" y="914400"/>
            <a:ext cx="6746039" cy="59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E894C0-61C3-4C25-8233-EE3BF396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63370</TotalTime>
  <Words>6171</Words>
  <Application>Microsoft Office PowerPoint</Application>
  <PresentationFormat>全屏显示(4:3)</PresentationFormat>
  <Paragraphs>576</Paragraphs>
  <Slides>91</Slides>
  <Notes>6</Notes>
  <HiddenSlides>0</HiddenSlides>
  <MMClips>3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5" baseType="lpstr">
      <vt:lpstr>华文仿宋</vt:lpstr>
      <vt:lpstr>宋体</vt:lpstr>
      <vt:lpstr>Arial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Wingdings 3</vt:lpstr>
      <vt:lpstr>Median</vt:lpstr>
      <vt:lpstr>公式</vt:lpstr>
      <vt:lpstr>8. Wave Reflection &amp; Transmission</vt:lpstr>
      <vt:lpstr>Signal Refraction at Boundaries</vt:lpstr>
      <vt:lpstr>Normal and Oblique Incidence</vt:lpstr>
      <vt:lpstr>Normal Incidence</vt:lpstr>
      <vt:lpstr>Modeling Normal Incidence (Lossless)</vt:lpstr>
      <vt:lpstr>Individual Waves</vt:lpstr>
      <vt:lpstr>Boundary Conditions</vt:lpstr>
      <vt:lpstr>Reflection and Transmission Coefficients</vt:lpstr>
      <vt:lpstr>Reflection and Transmission Coefficients</vt:lpstr>
      <vt:lpstr>Power Transfer</vt:lpstr>
      <vt:lpstr>Boundary between Lossy Media</vt:lpstr>
      <vt:lpstr>Wave Expressions and Solutions</vt:lpstr>
      <vt:lpstr>PowerPoint 演示文稿</vt:lpstr>
      <vt:lpstr>PowerPoint 演示文稿</vt:lpstr>
      <vt:lpstr>Example 8-3 (cont.)</vt:lpstr>
      <vt:lpstr>Example 8-3 (cont.)</vt:lpstr>
      <vt:lpstr>Standing Wave</vt:lpstr>
      <vt:lpstr>Another Point of View</vt:lpstr>
      <vt:lpstr>Go Back to Lossless Case</vt:lpstr>
      <vt:lpstr>PowerPoint 演示文稿</vt:lpstr>
      <vt:lpstr>PowerPoint 演示文稿</vt:lpstr>
      <vt:lpstr>Example 8-2 cont.</vt:lpstr>
      <vt:lpstr>Total Reflection</vt:lpstr>
      <vt:lpstr>Snell’s Law</vt:lpstr>
      <vt:lpstr>Angles of Incidence, Reflection &amp; Refraction</vt:lpstr>
      <vt:lpstr>Nonmagnetic Media</vt:lpstr>
      <vt:lpstr>Refraction</vt:lpstr>
      <vt:lpstr>PowerPoint 演示文稿</vt:lpstr>
      <vt:lpstr>Optical Fiber</vt:lpstr>
      <vt:lpstr>Modal Dispersion</vt:lpstr>
      <vt:lpstr>Oblique Incidence</vt:lpstr>
      <vt:lpstr>Perpendicular  Polarization</vt:lpstr>
      <vt:lpstr>Perpendicular  Polarization</vt:lpstr>
      <vt:lpstr>Perpendicular  Polarization</vt:lpstr>
      <vt:lpstr>Solution of Boundary 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 Polarization</vt:lpstr>
      <vt:lpstr>Reflection Coefficient vs. Angle</vt:lpstr>
      <vt:lpstr>Brewster Angle</vt:lpstr>
      <vt:lpstr>Power Reflectivity and Transmissivity</vt:lpstr>
      <vt:lpstr>Power Reflectivity and Transmissivity</vt:lpstr>
      <vt:lpstr>Summary For Reflection and Transmission</vt:lpstr>
      <vt:lpstr>Waveguides</vt:lpstr>
      <vt:lpstr>Single-Conductor Waveguide CANNOT Carry TEM Waves</vt:lpstr>
      <vt:lpstr>TEM, TE, TM Modes</vt:lpstr>
      <vt:lpstr>General Relations for E and H</vt:lpstr>
      <vt:lpstr>Procedure for Solving Fields</vt:lpstr>
      <vt:lpstr>Solving for Fields</vt:lpstr>
      <vt:lpstr>Cont.</vt:lpstr>
      <vt:lpstr>TE Mode Solution</vt:lpstr>
      <vt:lpstr>TM Mode Solution</vt:lpstr>
      <vt:lpstr>TEM Mode Solution</vt:lpstr>
      <vt:lpstr>TE Modes in Rectangular Waveguide</vt:lpstr>
      <vt:lpstr>TE Mode Solutions</vt:lpstr>
      <vt:lpstr>TE Mode Fields</vt:lpstr>
      <vt:lpstr>TE Mode Parameters</vt:lpstr>
      <vt:lpstr>Dominant Mode</vt:lpstr>
      <vt:lpstr>Dominant Mode Field Lines</vt:lpstr>
      <vt:lpstr>Dominant Mode Surface Current</vt:lpstr>
      <vt:lpstr>Higher Order TE Modes</vt:lpstr>
      <vt:lpstr>TM Modes in Rectangular Waveguide</vt:lpstr>
      <vt:lpstr>TM Mode Fields</vt:lpstr>
      <vt:lpstr>Properties of TM Modes</vt:lpstr>
      <vt:lpstr>First TM Mode</vt:lpstr>
      <vt:lpstr>Mode Order</vt:lpstr>
      <vt:lpstr>Degenerate Modes</vt:lpstr>
      <vt:lpstr>Nonpropagating Modes</vt:lpstr>
      <vt:lpstr>Power Flow</vt:lpstr>
      <vt:lpstr>Explanation of Wave Numbers</vt:lpstr>
      <vt:lpstr>Explanation of Cutoff Frequency</vt:lpstr>
      <vt:lpstr>Field Lines of Different Modes</vt:lpstr>
      <vt:lpstr>Cont.</vt:lpstr>
      <vt:lpstr>PowerPoint 演示文稿</vt:lpstr>
      <vt:lpstr>PowerPoint 演示文稿</vt:lpstr>
      <vt:lpstr>PowerPoint 演示文稿</vt:lpstr>
      <vt:lpstr>PowerPoint 演示文稿</vt:lpstr>
      <vt:lpstr>Properties of TE and TM Modes</vt:lpstr>
      <vt:lpstr>Coax-to-Waveguide Connection</vt:lpstr>
      <vt:lpstr>Propagation Velocities</vt:lpstr>
      <vt:lpstr>ω-β Diagram for TE and TM Modes</vt:lpstr>
      <vt:lpstr>Zigzag Reflections</vt:lpstr>
      <vt:lpstr>Resonant Cavities</vt:lpstr>
      <vt:lpstr>PowerPoint 演示文稿</vt:lpstr>
      <vt:lpstr>PowerPoint 演示文稿</vt:lpstr>
      <vt:lpstr>Power Transfer</vt:lpstr>
      <vt:lpstr>Power Transfer (cont.)</vt:lpstr>
      <vt:lpstr>Chapter 8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Administrator</cp:lastModifiedBy>
  <cp:revision>592</cp:revision>
  <dcterms:created xsi:type="dcterms:W3CDTF">2010-03-29T14:40:03Z</dcterms:created>
  <dcterms:modified xsi:type="dcterms:W3CDTF">2021-04-14T15:09:40Z</dcterms:modified>
</cp:coreProperties>
</file>